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2"/>
  </p:notes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Arial" charset="1" panose="020B0502020202020204"/>
      <p:regular r:id="rId23"/>
    </p:embeddedFont>
    <p:embeddedFont>
      <p:font typeface="Arial Bold" charset="1" panose="020B0802020202020204"/>
      <p:regular r:id="rId24"/>
    </p:embeddedFont>
    <p:embeddedFont>
      <p:font typeface="Arial Italics" charset="1" panose="020B0502020202090204"/>
      <p:regular r:id="rId25"/>
    </p:embeddedFont>
    <p:embeddedFont>
      <p:font typeface="Arial Bold Italics" charset="1" panose="020B0802020202090204"/>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
      <p:font typeface="Roboto Slab" charset="1" panose="00000000000000000000"/>
      <p:regular r:id="rId33"/>
    </p:embeddedFont>
    <p:embeddedFont>
      <p:font typeface="Roboto Slab Bold" charset="1" panose="00000000000000000000"/>
      <p:regular r:id="rId34"/>
    </p:embeddedFont>
    <p:embeddedFont>
      <p:font typeface="Roboto Slab Thin" charset="1" panose="00000000000000000000"/>
      <p:regular r:id="rId35"/>
    </p:embeddedFont>
    <p:embeddedFont>
      <p:font typeface="Roboto Slab Light"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57" Target="slides/slide21.xml" Type="http://schemas.openxmlformats.org/officeDocument/2006/relationships/slide"/><Relationship Id="rId58" Target="slides/slide22.xml" Type="http://schemas.openxmlformats.org/officeDocument/2006/relationships/slide"/><Relationship Id="rId59" Target="slides/slide23.xml" Type="http://schemas.openxmlformats.org/officeDocument/2006/relationships/slide"/><Relationship Id="rId6" Target="fonts/font6.fntdata" Type="http://schemas.openxmlformats.org/officeDocument/2006/relationships/font"/><Relationship Id="rId60" Target="slides/slide24.xml" Type="http://schemas.openxmlformats.org/officeDocument/2006/relationships/slide"/><Relationship Id="rId61" Target="slides/slide25.xml" Type="http://schemas.openxmlformats.org/officeDocument/2006/relationships/slide"/><Relationship Id="rId62" Target="notesMasters/notesMaster1.xml" Type="http://schemas.openxmlformats.org/officeDocument/2006/relationships/notesMaster"/><Relationship Id="rId63" Target="theme/theme2.xml" Type="http://schemas.openxmlformats.org/officeDocument/2006/relationships/theme"/><Relationship Id="rId64" Target="notesSlides/notesSlide1.xml" Type="http://schemas.openxmlformats.org/officeDocument/2006/relationships/notesSlide"/><Relationship Id="rId65" Target="notesSlides/notesSlide2.xml" Type="http://schemas.openxmlformats.org/officeDocument/2006/relationships/notesSlide"/><Relationship Id="rId66" Target="notesSlides/notesSlide3.xml" Type="http://schemas.openxmlformats.org/officeDocument/2006/relationships/notesSlide"/><Relationship Id="rId67" Target="notesSlides/notesSlide4.xml" Type="http://schemas.openxmlformats.org/officeDocument/2006/relationships/notesSlide"/><Relationship Id="rId68" Target="notesSlides/notesSlide5.xml" Type="http://schemas.openxmlformats.org/officeDocument/2006/relationships/notesSlide"/><Relationship Id="rId69" Target="notesSlides/notesSlide6.xml" Type="http://schemas.openxmlformats.org/officeDocument/2006/relationships/notesSlide"/><Relationship Id="rId7" Target="fonts/font7.fntdata" Type="http://schemas.openxmlformats.org/officeDocument/2006/relationships/font"/><Relationship Id="rId70" Target="notesSlides/notesSlide7.xml" Type="http://schemas.openxmlformats.org/officeDocument/2006/relationships/notesSlide"/><Relationship Id="rId71" Target="notesSlides/notesSlide8.xml" Type="http://schemas.openxmlformats.org/officeDocument/2006/relationships/notesSlide"/><Relationship Id="rId72" Target="notesSlides/notesSlide9.xml" Type="http://schemas.openxmlformats.org/officeDocument/2006/relationships/notesSlide"/><Relationship Id="rId73" Target="notesSlides/notesSlide10.xml" Type="http://schemas.openxmlformats.org/officeDocument/2006/relationships/notesSlide"/><Relationship Id="rId74" Target="notesSlides/notesSlide11.xml" Type="http://schemas.openxmlformats.org/officeDocument/2006/relationships/notesSlide"/><Relationship Id="rId75" Target="notesSlides/notesSlide12.xml" Type="http://schemas.openxmlformats.org/officeDocument/2006/relationships/notesSlide"/><Relationship Id="rId76" Target="notesSlides/notesSlide13.xml" Type="http://schemas.openxmlformats.org/officeDocument/2006/relationships/notesSlide"/><Relationship Id="rId77" Target="notesSlides/notesSlide14.xml" Type="http://schemas.openxmlformats.org/officeDocument/2006/relationships/notesSlide"/><Relationship Id="rId78" Target="notesSlides/notesSlide15.xml" Type="http://schemas.openxmlformats.org/officeDocument/2006/relationships/notesSlide"/><Relationship Id="rId79" Target="notesSlides/notesSlide16.xml" Type="http://schemas.openxmlformats.org/officeDocument/2006/relationships/notesSlide"/><Relationship Id="rId8" Target="fonts/font8.fntdata" Type="http://schemas.openxmlformats.org/officeDocument/2006/relationships/font"/><Relationship Id="rId80" Target="notesSlides/notesSlide17.xml" Type="http://schemas.openxmlformats.org/officeDocument/2006/relationships/notesSlide"/><Relationship Id="rId81" Target="notesSlides/notesSlide18.xml" Type="http://schemas.openxmlformats.org/officeDocument/2006/relationships/notesSlide"/><Relationship Id="rId82" Target="notesSlides/notesSlide19.xml" Type="http://schemas.openxmlformats.org/officeDocument/2006/relationships/notesSlide"/><Relationship Id="rId83" Target="notesSlides/notesSlide20.xml" Type="http://schemas.openxmlformats.org/officeDocument/2006/relationships/notesSlide"/><Relationship Id="rId84" Target="notesSlides/notesSlide21.xml" Type="http://schemas.openxmlformats.org/officeDocument/2006/relationships/notesSlide"/><Relationship Id="rId85" Target="notesSlides/notesSlide22.xml" Type="http://schemas.openxmlformats.org/officeDocument/2006/relationships/notesSlide"/><Relationship Id="rId86" Target="notesSlides/notesSlide23.xml" Type="http://schemas.openxmlformats.org/officeDocument/2006/relationships/notesSlide"/><Relationship Id="rId87" Target="notesSlides/notesSlide24.xml" Type="http://schemas.openxmlformats.org/officeDocument/2006/relationships/notesSlide"/><Relationship Id="rId88" Target="notesSlides/notesSlide25.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7.png" Type="http://schemas.openxmlformats.org/officeDocument/2006/relationships/image"/><Relationship Id="rId4"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9.png" Type="http://schemas.openxmlformats.org/officeDocument/2006/relationships/image"/><Relationship Id="rId4"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32.png" Type="http://schemas.openxmlformats.org/officeDocument/2006/relationships/image"/><Relationship Id="rId4" Target="../media/image33.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30619" y="3463671"/>
            <a:ext cx="12586450" cy="2257425"/>
          </a:xfrm>
          <a:prstGeom prst="rect">
            <a:avLst/>
          </a:prstGeom>
        </p:spPr>
        <p:txBody>
          <a:bodyPr anchor="t" rtlCol="false" tIns="0" lIns="0" bIns="0" rIns="0">
            <a:spAutoFit/>
          </a:bodyPr>
          <a:lstStyle/>
          <a:p>
            <a:pPr algn="ctr">
              <a:lnSpc>
                <a:spcPts val="6240"/>
              </a:lnSpc>
            </a:pPr>
            <a:r>
              <a:rPr lang="en-US" sz="5200">
                <a:solidFill>
                  <a:srgbClr val="FF0066"/>
                </a:solidFill>
                <a:latin typeface="Times New Roman"/>
              </a:rPr>
              <a:t>Enhancing Visibility in Foggy Landmark Images: Advanced Restoration Methods</a:t>
            </a:r>
          </a:p>
          <a:p>
            <a:pPr algn="ctr">
              <a:lnSpc>
                <a:spcPts val="1200"/>
              </a:lnSpc>
            </a:pPr>
            <a:r>
              <a:rPr lang="en-US" sz="1000">
                <a:solidFill>
                  <a:srgbClr val="000000"/>
                </a:solidFill>
                <a:latin typeface="Times New Roman Bold"/>
              </a:rPr>
              <a:t>    </a:t>
            </a:r>
          </a:p>
          <a:p>
            <a:pPr algn="ctr">
              <a:lnSpc>
                <a:spcPts val="3360"/>
              </a:lnSpc>
            </a:pPr>
            <a:r>
              <a:rPr lang="en-US" sz="2800">
                <a:solidFill>
                  <a:srgbClr val="0033CC"/>
                </a:solidFill>
                <a:latin typeface="Times New Roman Bold"/>
              </a:rPr>
              <a:t>(CV CP ID- 04)</a:t>
            </a:r>
          </a:p>
        </p:txBody>
      </p:sp>
      <p:sp>
        <p:nvSpPr>
          <p:cNvPr name="TextBox 3" id="3"/>
          <p:cNvSpPr txBox="true"/>
          <p:nvPr/>
        </p:nvSpPr>
        <p:spPr>
          <a:xfrm rot="0">
            <a:off x="1682575" y="6151250"/>
            <a:ext cx="16008250" cy="1535430"/>
          </a:xfrm>
          <a:prstGeom prst="rect">
            <a:avLst/>
          </a:prstGeom>
        </p:spPr>
        <p:txBody>
          <a:bodyPr anchor="t" rtlCol="false" tIns="0" lIns="0" bIns="0" rIns="0">
            <a:spAutoFit/>
          </a:bodyPr>
          <a:lstStyle/>
          <a:p>
            <a:pPr algn="ctr">
              <a:lnSpc>
                <a:spcPts val="3060"/>
              </a:lnSpc>
            </a:pPr>
            <a:r>
              <a:rPr lang="en-US" sz="3000">
                <a:solidFill>
                  <a:srgbClr val="000000"/>
                </a:solidFill>
                <a:latin typeface="Roboto Slab"/>
              </a:rPr>
              <a:t>Student Details:</a:t>
            </a:r>
          </a:p>
          <a:p>
            <a:pPr algn="ctr">
              <a:lnSpc>
                <a:spcPts val="3060"/>
              </a:lnSpc>
            </a:pPr>
            <a:r>
              <a:rPr lang="en-US" sz="3000">
                <a:solidFill>
                  <a:srgbClr val="000000"/>
                </a:solidFill>
                <a:latin typeface="Roboto Slab"/>
              </a:rPr>
              <a:t>Shruti Korpade, Hemal Kulkarni, Rahul Kumbhar</a:t>
            </a:r>
          </a:p>
          <a:p>
            <a:pPr algn="ctr">
              <a:lnSpc>
                <a:spcPts val="3060"/>
              </a:lnSpc>
            </a:pPr>
          </a:p>
          <a:p>
            <a:pPr algn="ctr">
              <a:lnSpc>
                <a:spcPts val="3060"/>
              </a:lnSpc>
            </a:pPr>
            <a:r>
              <a:rPr lang="en-US" sz="3000">
                <a:solidFill>
                  <a:srgbClr val="000000"/>
                </a:solidFill>
                <a:latin typeface="Roboto Slab"/>
              </a:rPr>
              <a:t>Supervisor: Dr. Jyoti Madake</a:t>
            </a:r>
          </a:p>
        </p:txBody>
      </p:sp>
      <p:sp>
        <p:nvSpPr>
          <p:cNvPr name="TextBox 4" id="4"/>
          <p:cNvSpPr txBox="true"/>
          <p:nvPr/>
        </p:nvSpPr>
        <p:spPr>
          <a:xfrm rot="0">
            <a:off x="3428995" y="674956"/>
            <a:ext cx="12653050" cy="603925"/>
          </a:xfrm>
          <a:prstGeom prst="rect">
            <a:avLst/>
          </a:prstGeom>
        </p:spPr>
        <p:txBody>
          <a:bodyPr anchor="t" rtlCol="false" tIns="0" lIns="0" bIns="0" rIns="0">
            <a:spAutoFit/>
          </a:bodyPr>
          <a:lstStyle/>
          <a:p>
            <a:pPr algn="ctr">
              <a:lnSpc>
                <a:spcPts val="4284"/>
              </a:lnSpc>
            </a:pPr>
            <a:r>
              <a:rPr lang="en-US" sz="4200">
                <a:solidFill>
                  <a:srgbClr val="0000FF"/>
                </a:solidFill>
                <a:latin typeface="Roboto Slab Bold"/>
              </a:rPr>
              <a:t>Vishwakarma Institute of Technology, Pune</a:t>
            </a:r>
          </a:p>
        </p:txBody>
      </p:sp>
      <p:sp>
        <p:nvSpPr>
          <p:cNvPr name="TextBox 5" id="5"/>
          <p:cNvSpPr txBox="true"/>
          <p:nvPr/>
        </p:nvSpPr>
        <p:spPr>
          <a:xfrm rot="0">
            <a:off x="2308075" y="2216249"/>
            <a:ext cx="13671850" cy="633156"/>
          </a:xfrm>
          <a:prstGeom prst="rect">
            <a:avLst/>
          </a:prstGeom>
        </p:spPr>
        <p:txBody>
          <a:bodyPr anchor="t" rtlCol="false" tIns="0" lIns="0" bIns="0" rIns="0">
            <a:spAutoFit/>
          </a:bodyPr>
          <a:lstStyle/>
          <a:p>
            <a:pPr algn="ctr">
              <a:lnSpc>
                <a:spcPts val="5184"/>
              </a:lnSpc>
            </a:pPr>
            <a:r>
              <a:rPr lang="en-US" sz="3600">
                <a:solidFill>
                  <a:srgbClr val="FF0066"/>
                </a:solidFill>
                <a:latin typeface="Roboto Bold"/>
              </a:rPr>
              <a:t>Computer Vision</a:t>
            </a:r>
            <a:r>
              <a:rPr lang="en-US" sz="3600">
                <a:solidFill>
                  <a:srgbClr val="FF0066"/>
                </a:solidFill>
                <a:latin typeface="Roboto Bold"/>
              </a:rPr>
              <a:t>, 2nd May 2024</a:t>
            </a:r>
          </a:p>
        </p:txBody>
      </p:sp>
      <p:sp>
        <p:nvSpPr>
          <p:cNvPr name="TextBox 6" id="6"/>
          <p:cNvSpPr txBox="true"/>
          <p:nvPr/>
        </p:nvSpPr>
        <p:spPr>
          <a:xfrm rot="0">
            <a:off x="5383619" y="8843150"/>
            <a:ext cx="8680450" cy="570175"/>
          </a:xfrm>
          <a:prstGeom prst="rect">
            <a:avLst/>
          </a:prstGeom>
        </p:spPr>
        <p:txBody>
          <a:bodyPr anchor="t" rtlCol="false" tIns="0" lIns="0" bIns="0" rIns="0">
            <a:spAutoFit/>
          </a:bodyPr>
          <a:lstStyle/>
          <a:p>
            <a:pPr algn="ctr">
              <a:lnSpc>
                <a:spcPts val="3876"/>
              </a:lnSpc>
            </a:pPr>
            <a:r>
              <a:rPr lang="en-US" sz="3800">
                <a:solidFill>
                  <a:srgbClr val="0033CC"/>
                </a:solidFill>
                <a:latin typeface="Roboto Slab Bold"/>
              </a:rPr>
              <a:t>Department of E&amp;TC Engineering</a:t>
            </a:r>
          </a:p>
        </p:txBody>
      </p:sp>
      <p:sp>
        <p:nvSpPr>
          <p:cNvPr name="Freeform 7" id="7" descr="VIT Pune - Info, Ranking, Cutoff &amp; Placements 2020 | College Pravesh"/>
          <p:cNvSpPr/>
          <p:nvPr/>
        </p:nvSpPr>
        <p:spPr>
          <a:xfrm flipH="false" flipV="false" rot="0">
            <a:off x="845980" y="520656"/>
            <a:ext cx="2582862" cy="2548122"/>
          </a:xfrm>
          <a:custGeom>
            <a:avLst/>
            <a:gdLst/>
            <a:ahLst/>
            <a:cxnLst/>
            <a:rect r="r" b="b" t="t" l="l"/>
            <a:pathLst>
              <a:path h="2548122" w="2582862">
                <a:moveTo>
                  <a:pt x="0" y="0"/>
                </a:moveTo>
                <a:lnTo>
                  <a:pt x="2582862" y="0"/>
                </a:lnTo>
                <a:lnTo>
                  <a:pt x="2582862" y="2548122"/>
                </a:lnTo>
                <a:lnTo>
                  <a:pt x="0" y="2548122"/>
                </a:lnTo>
                <a:lnTo>
                  <a:pt x="0" y="0"/>
                </a:lnTo>
                <a:close/>
              </a:path>
            </a:pathLst>
          </a:custGeom>
          <a:blipFill>
            <a:blip r:embed="rId3"/>
            <a:stretch>
              <a:fillRect l="0" t="0" r="0" b="-1363"/>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6197" y="1876509"/>
            <a:ext cx="14475606" cy="6533982"/>
          </a:xfrm>
          <a:custGeom>
            <a:avLst/>
            <a:gdLst/>
            <a:ahLst/>
            <a:cxnLst/>
            <a:rect r="r" b="b" t="t" l="l"/>
            <a:pathLst>
              <a:path h="6533982" w="14475606">
                <a:moveTo>
                  <a:pt x="0" y="0"/>
                </a:moveTo>
                <a:lnTo>
                  <a:pt x="14475606" y="0"/>
                </a:lnTo>
                <a:lnTo>
                  <a:pt x="14475606" y="6533982"/>
                </a:lnTo>
                <a:lnTo>
                  <a:pt x="0" y="6533982"/>
                </a:lnTo>
                <a:lnTo>
                  <a:pt x="0" y="0"/>
                </a:lnTo>
                <a:close/>
              </a:path>
            </a:pathLst>
          </a:custGeom>
          <a:blipFill>
            <a:blip r:embed="rId3"/>
            <a:stretch>
              <a:fillRect l="0" t="0" r="0" b="0"/>
            </a:stretch>
          </a:blipFill>
        </p:spPr>
      </p:sp>
      <p:sp>
        <p:nvSpPr>
          <p:cNvPr name="TextBox 3" id="3"/>
          <p:cNvSpPr txBox="true"/>
          <p:nvPr/>
        </p:nvSpPr>
        <p:spPr>
          <a:xfrm rot="0">
            <a:off x="1005825" y="720150"/>
            <a:ext cx="16276350" cy="58852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BLOCK DIAGRAM OF SYSTEM</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5825" y="1009650"/>
            <a:ext cx="16276350" cy="771525"/>
          </a:xfrm>
          <a:prstGeom prst="rect">
            <a:avLst/>
          </a:prstGeom>
        </p:spPr>
        <p:txBody>
          <a:bodyPr anchor="t" rtlCol="false" tIns="0" lIns="0" bIns="0" rIns="0">
            <a:spAutoFit/>
          </a:bodyPr>
          <a:lstStyle/>
          <a:p>
            <a:pPr algn="ctr">
              <a:lnSpc>
                <a:spcPts val="5999"/>
              </a:lnSpc>
            </a:pPr>
            <a:r>
              <a:rPr lang="en-US" sz="4999">
                <a:solidFill>
                  <a:srgbClr val="0070C0"/>
                </a:solidFill>
                <a:latin typeface="Arimo Bold"/>
              </a:rPr>
              <a:t>Markov Random Fields</a:t>
            </a:r>
          </a:p>
        </p:txBody>
      </p:sp>
      <p:sp>
        <p:nvSpPr>
          <p:cNvPr name="TextBox 3" id="3"/>
          <p:cNvSpPr txBox="true"/>
          <p:nvPr/>
        </p:nvSpPr>
        <p:spPr>
          <a:xfrm rot="0">
            <a:off x="1174125" y="2076450"/>
            <a:ext cx="15939750" cy="274320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Arimo"/>
              </a:rPr>
              <a:t>Models the relationship between pixels based on spatial proximity and similarity.</a:t>
            </a:r>
          </a:p>
          <a:p>
            <a:pPr marL="777240" indent="-388620" lvl="1">
              <a:lnSpc>
                <a:spcPts val="4320"/>
              </a:lnSpc>
              <a:buFont typeface="Arial"/>
              <a:buChar char="•"/>
            </a:pPr>
            <a:r>
              <a:rPr lang="en-US" sz="3600">
                <a:solidFill>
                  <a:srgbClr val="000000"/>
                </a:solidFill>
                <a:latin typeface="Arimo"/>
              </a:rPr>
              <a:t>E</a:t>
            </a:r>
            <a:r>
              <a:rPr lang="en-US" sz="3600">
                <a:solidFill>
                  <a:srgbClr val="000000"/>
                </a:solidFill>
                <a:latin typeface="Arimo"/>
              </a:rPr>
              <a:t>stimates the transmission map of an image affected by haze.</a:t>
            </a:r>
          </a:p>
          <a:p>
            <a:pPr algn="l" marL="777240" indent="-388620" lvl="1">
              <a:lnSpc>
                <a:spcPts val="4320"/>
              </a:lnSpc>
              <a:buFont typeface="Arial"/>
              <a:buChar char="•"/>
            </a:pPr>
            <a:r>
              <a:rPr lang="en-US" sz="3600">
                <a:solidFill>
                  <a:srgbClr val="000000"/>
                </a:solidFill>
                <a:latin typeface="Arimo"/>
              </a:rPr>
              <a:t>The estimated transmission map is used to remove haze from the image by adjusting pixel intensities to enhance clarity.</a:t>
            </a:r>
          </a:p>
        </p:txBody>
      </p:sp>
      <p:sp>
        <p:nvSpPr>
          <p:cNvPr name="TextBox 4" id="4"/>
          <p:cNvSpPr txBox="true"/>
          <p:nvPr/>
        </p:nvSpPr>
        <p:spPr>
          <a:xfrm rot="0">
            <a:off x="1005825" y="5124450"/>
            <a:ext cx="16276350" cy="771525"/>
          </a:xfrm>
          <a:prstGeom prst="rect">
            <a:avLst/>
          </a:prstGeom>
        </p:spPr>
        <p:txBody>
          <a:bodyPr anchor="t" rtlCol="false" tIns="0" lIns="0" bIns="0" rIns="0">
            <a:spAutoFit/>
          </a:bodyPr>
          <a:lstStyle/>
          <a:p>
            <a:pPr algn="ctr">
              <a:lnSpc>
                <a:spcPts val="5999"/>
              </a:lnSpc>
            </a:pPr>
            <a:r>
              <a:rPr lang="en-US" sz="4999">
                <a:solidFill>
                  <a:srgbClr val="0070C0"/>
                </a:solidFill>
                <a:latin typeface="Arimo Bold"/>
              </a:rPr>
              <a:t>Riemannian Rank-Adaptive Method</a:t>
            </a:r>
          </a:p>
        </p:txBody>
      </p:sp>
      <p:sp>
        <p:nvSpPr>
          <p:cNvPr name="TextBox 5" id="5"/>
          <p:cNvSpPr txBox="true"/>
          <p:nvPr/>
        </p:nvSpPr>
        <p:spPr>
          <a:xfrm rot="0">
            <a:off x="1174125" y="6124575"/>
            <a:ext cx="15939750" cy="3286125"/>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Arimo"/>
              </a:rPr>
              <a:t>Technique used for low-rank matrix completion tasks in image processing.</a:t>
            </a:r>
          </a:p>
          <a:p>
            <a:pPr marL="777240" indent="-388620" lvl="1">
              <a:lnSpc>
                <a:spcPts val="4320"/>
              </a:lnSpc>
              <a:buFont typeface="Arial"/>
              <a:buChar char="•"/>
            </a:pPr>
            <a:r>
              <a:rPr lang="en-US" sz="3600">
                <a:solidFill>
                  <a:srgbClr val="000000"/>
                </a:solidFill>
                <a:latin typeface="Arimo"/>
              </a:rPr>
              <a:t>D</a:t>
            </a:r>
            <a:r>
              <a:rPr lang="en-US" sz="3600">
                <a:solidFill>
                  <a:srgbClr val="000000"/>
                </a:solidFill>
                <a:latin typeface="Arimo"/>
              </a:rPr>
              <a:t>esigned to provide accurate completion results, even in scenarios where data is degraded or missing.</a:t>
            </a:r>
          </a:p>
          <a:p>
            <a:pPr algn="l" marL="777240" indent="-388620" lvl="1">
              <a:lnSpc>
                <a:spcPts val="4320"/>
              </a:lnSpc>
              <a:buFont typeface="Arial"/>
              <a:buChar char="•"/>
            </a:pPr>
            <a:r>
              <a:rPr lang="en-US" sz="3600">
                <a:solidFill>
                  <a:srgbClr val="000000"/>
                </a:solidFill>
                <a:latin typeface="Arimo"/>
              </a:rPr>
              <a:t>Uses haze removal techniques such as dark channel prior, guided filtering, or other methods to adjust pixel values based on the estimated haze levels and enhance clarity.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770756"/>
            <a:ext cx="16230600" cy="4745488"/>
          </a:xfrm>
          <a:custGeom>
            <a:avLst/>
            <a:gdLst/>
            <a:ahLst/>
            <a:cxnLst/>
            <a:rect r="r" b="b" t="t" l="l"/>
            <a:pathLst>
              <a:path h="4745488" w="16230600">
                <a:moveTo>
                  <a:pt x="0" y="0"/>
                </a:moveTo>
                <a:lnTo>
                  <a:pt x="16230600" y="0"/>
                </a:lnTo>
                <a:lnTo>
                  <a:pt x="16230600" y="4745488"/>
                </a:lnTo>
                <a:lnTo>
                  <a:pt x="0" y="4745488"/>
                </a:lnTo>
                <a:lnTo>
                  <a:pt x="0" y="0"/>
                </a:lnTo>
                <a:close/>
              </a:path>
            </a:pathLst>
          </a:custGeom>
          <a:blipFill>
            <a:blip r:embed="rId3"/>
            <a:stretch>
              <a:fillRect l="0" t="-26404" r="0" b="0"/>
            </a:stretch>
          </a:blipFill>
        </p:spPr>
      </p:sp>
      <p:sp>
        <p:nvSpPr>
          <p:cNvPr name="TextBox 3" id="3"/>
          <p:cNvSpPr txBox="true"/>
          <p:nvPr/>
        </p:nvSpPr>
        <p:spPr>
          <a:xfrm rot="0">
            <a:off x="1005825" y="619125"/>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SYSTEM ARCHITECTURE</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5825" y="633446"/>
            <a:ext cx="16276350" cy="771459"/>
          </a:xfrm>
          <a:prstGeom prst="rect">
            <a:avLst/>
          </a:prstGeom>
        </p:spPr>
        <p:txBody>
          <a:bodyPr anchor="t" rtlCol="false" tIns="0" lIns="0" bIns="0" rIns="0">
            <a:spAutoFit/>
          </a:bodyPr>
          <a:lstStyle/>
          <a:p>
            <a:pPr algn="ctr">
              <a:lnSpc>
                <a:spcPts val="5999"/>
              </a:lnSpc>
            </a:pPr>
            <a:r>
              <a:rPr lang="en-US" sz="4999">
                <a:solidFill>
                  <a:srgbClr val="0070C0"/>
                </a:solidFill>
                <a:latin typeface="Arimo Bold"/>
              </a:rPr>
              <a:t>PARAMETERS</a:t>
            </a:r>
          </a:p>
        </p:txBody>
      </p:sp>
      <p:sp>
        <p:nvSpPr>
          <p:cNvPr name="TextBox 3" id="3"/>
          <p:cNvSpPr txBox="true"/>
          <p:nvPr/>
        </p:nvSpPr>
        <p:spPr>
          <a:xfrm rot="0">
            <a:off x="239896" y="2008894"/>
            <a:ext cx="5562369" cy="580390"/>
          </a:xfrm>
          <a:prstGeom prst="rect">
            <a:avLst/>
          </a:prstGeom>
        </p:spPr>
        <p:txBody>
          <a:bodyPr anchor="t" rtlCol="false" tIns="0" lIns="0" bIns="0" rIns="0">
            <a:spAutoFit/>
          </a:bodyPr>
          <a:lstStyle/>
          <a:p>
            <a:pPr algn="ctr">
              <a:lnSpc>
                <a:spcPts val="4759"/>
              </a:lnSpc>
            </a:pPr>
            <a:r>
              <a:rPr lang="en-US" sz="3399">
                <a:solidFill>
                  <a:srgbClr val="0070C0"/>
                </a:solidFill>
                <a:latin typeface="Canva Sans"/>
              </a:rPr>
              <a:t>MARKOV RANDOM FIELDS</a:t>
            </a:r>
          </a:p>
        </p:txBody>
      </p:sp>
      <p:sp>
        <p:nvSpPr>
          <p:cNvPr name="TextBox 4" id="4"/>
          <p:cNvSpPr txBox="true"/>
          <p:nvPr/>
        </p:nvSpPr>
        <p:spPr>
          <a:xfrm rot="0">
            <a:off x="6362816" y="1708923"/>
            <a:ext cx="5562369" cy="1180465"/>
          </a:xfrm>
          <a:prstGeom prst="rect">
            <a:avLst/>
          </a:prstGeom>
        </p:spPr>
        <p:txBody>
          <a:bodyPr anchor="t" rtlCol="false" tIns="0" lIns="0" bIns="0" rIns="0">
            <a:spAutoFit/>
          </a:bodyPr>
          <a:lstStyle/>
          <a:p>
            <a:pPr algn="ctr">
              <a:lnSpc>
                <a:spcPts val="4759"/>
              </a:lnSpc>
            </a:pPr>
            <a:r>
              <a:rPr lang="en-US" sz="3399">
                <a:solidFill>
                  <a:srgbClr val="0070C0"/>
                </a:solidFill>
                <a:latin typeface="Canva Sans"/>
              </a:rPr>
              <a:t>RIEMANNIAN RANK ADAPTIVE METHOD </a:t>
            </a:r>
          </a:p>
        </p:txBody>
      </p:sp>
      <p:sp>
        <p:nvSpPr>
          <p:cNvPr name="TextBox 5" id="5"/>
          <p:cNvSpPr txBox="true"/>
          <p:nvPr/>
        </p:nvSpPr>
        <p:spPr>
          <a:xfrm rot="0">
            <a:off x="12425028" y="2008960"/>
            <a:ext cx="5562369" cy="580390"/>
          </a:xfrm>
          <a:prstGeom prst="rect">
            <a:avLst/>
          </a:prstGeom>
        </p:spPr>
        <p:txBody>
          <a:bodyPr anchor="t" rtlCol="false" tIns="0" lIns="0" bIns="0" rIns="0">
            <a:spAutoFit/>
          </a:bodyPr>
          <a:lstStyle/>
          <a:p>
            <a:pPr algn="ctr">
              <a:lnSpc>
                <a:spcPts val="4759"/>
              </a:lnSpc>
            </a:pPr>
            <a:r>
              <a:rPr lang="en-US" sz="3399">
                <a:solidFill>
                  <a:srgbClr val="0070C0"/>
                </a:solidFill>
                <a:latin typeface="Canva Sans"/>
              </a:rPr>
              <a:t>COMBINED APPROACH</a:t>
            </a:r>
          </a:p>
        </p:txBody>
      </p:sp>
      <p:sp>
        <p:nvSpPr>
          <p:cNvPr name="AutoShape 6" id="6"/>
          <p:cNvSpPr/>
          <p:nvPr/>
        </p:nvSpPr>
        <p:spPr>
          <a:xfrm flipV="true">
            <a:off x="6011815" y="1570554"/>
            <a:ext cx="19050" cy="8716446"/>
          </a:xfrm>
          <a:prstGeom prst="line">
            <a:avLst/>
          </a:prstGeom>
          <a:ln cap="flat" w="38100">
            <a:solidFill>
              <a:srgbClr val="000000"/>
            </a:solidFill>
            <a:prstDash val="solid"/>
            <a:headEnd type="none" len="sm" w="sm"/>
            <a:tailEnd type="none" len="sm" w="sm"/>
          </a:ln>
        </p:spPr>
      </p:sp>
      <p:sp>
        <p:nvSpPr>
          <p:cNvPr name="AutoShape 7" id="7"/>
          <p:cNvSpPr/>
          <p:nvPr/>
        </p:nvSpPr>
        <p:spPr>
          <a:xfrm flipV="true">
            <a:off x="12072603" y="1570513"/>
            <a:ext cx="19050" cy="8716446"/>
          </a:xfrm>
          <a:prstGeom prst="line">
            <a:avLst/>
          </a:prstGeom>
          <a:ln cap="flat" w="38100">
            <a:solidFill>
              <a:srgbClr val="000000"/>
            </a:solidFill>
            <a:prstDash val="solid"/>
            <a:headEnd type="none" len="sm" w="sm"/>
            <a:tailEnd type="none" len="sm" w="sm"/>
          </a:ln>
        </p:spPr>
      </p:sp>
      <p:sp>
        <p:nvSpPr>
          <p:cNvPr name="AutoShape 8" id="8"/>
          <p:cNvSpPr/>
          <p:nvPr/>
        </p:nvSpPr>
        <p:spPr>
          <a:xfrm flipH="true" flipV="true">
            <a:off x="-813619" y="1589604"/>
            <a:ext cx="20640839" cy="19050"/>
          </a:xfrm>
          <a:prstGeom prst="line">
            <a:avLst/>
          </a:prstGeom>
          <a:ln cap="flat" w="38100">
            <a:solidFill>
              <a:srgbClr val="000000"/>
            </a:solidFill>
            <a:prstDash val="solid"/>
            <a:headEnd type="none" len="sm" w="sm"/>
            <a:tailEnd type="none" len="sm" w="sm"/>
          </a:ln>
        </p:spPr>
      </p:sp>
      <p:sp>
        <p:nvSpPr>
          <p:cNvPr name="AutoShape 9" id="9"/>
          <p:cNvSpPr/>
          <p:nvPr/>
        </p:nvSpPr>
        <p:spPr>
          <a:xfrm flipH="true" flipV="true">
            <a:off x="-813637" y="3056332"/>
            <a:ext cx="20640839" cy="19050"/>
          </a:xfrm>
          <a:prstGeom prst="line">
            <a:avLst/>
          </a:prstGeom>
          <a:ln cap="flat" w="38100">
            <a:solidFill>
              <a:srgbClr val="000000"/>
            </a:solidFill>
            <a:prstDash val="solid"/>
            <a:headEnd type="none" len="sm" w="sm"/>
            <a:tailEnd type="none" len="sm" w="sm"/>
          </a:ln>
        </p:spPr>
      </p:sp>
      <p:sp>
        <p:nvSpPr>
          <p:cNvPr name="TextBox 10" id="10"/>
          <p:cNvSpPr txBox="true"/>
          <p:nvPr/>
        </p:nvSpPr>
        <p:spPr>
          <a:xfrm rot="0">
            <a:off x="0" y="3608782"/>
            <a:ext cx="5532837" cy="5708490"/>
          </a:xfrm>
          <a:prstGeom prst="rect">
            <a:avLst/>
          </a:prstGeom>
        </p:spPr>
        <p:txBody>
          <a:bodyPr anchor="t" rtlCol="false" tIns="0" lIns="0" bIns="0" rIns="0">
            <a:spAutoFit/>
          </a:bodyPr>
          <a:lstStyle/>
          <a:p>
            <a:pPr marL="915420" indent="-457710" lvl="1">
              <a:lnSpc>
                <a:spcPts val="6487"/>
              </a:lnSpc>
              <a:buFont typeface="Arial"/>
              <a:buChar char="•"/>
            </a:pPr>
            <a:r>
              <a:rPr lang="en-US" sz="4240">
                <a:solidFill>
                  <a:srgbClr val="000000"/>
                </a:solidFill>
                <a:latin typeface="Arimo Bold"/>
              </a:rPr>
              <a:t>omega = 0.98</a:t>
            </a:r>
          </a:p>
          <a:p>
            <a:pPr marL="915420" indent="-457710" lvl="1">
              <a:lnSpc>
                <a:spcPts val="6487"/>
              </a:lnSpc>
              <a:buFont typeface="Arial"/>
              <a:buChar char="•"/>
            </a:pPr>
            <a:r>
              <a:rPr lang="en-US" sz="4240">
                <a:solidFill>
                  <a:srgbClr val="000000"/>
                </a:solidFill>
                <a:latin typeface="Arimo Bold"/>
              </a:rPr>
              <a:t>beta = 0.9  </a:t>
            </a:r>
          </a:p>
          <a:p>
            <a:pPr marL="915420" indent="-457710" lvl="1">
              <a:lnSpc>
                <a:spcPts val="6487"/>
              </a:lnSpc>
              <a:buFont typeface="Arial"/>
              <a:buChar char="•"/>
            </a:pPr>
            <a:r>
              <a:rPr lang="en-US" sz="4240">
                <a:solidFill>
                  <a:srgbClr val="000000"/>
                </a:solidFill>
                <a:latin typeface="Arimo Bold"/>
              </a:rPr>
              <a:t>patch_size = 5</a:t>
            </a:r>
          </a:p>
          <a:p>
            <a:pPr marL="915420" indent="-457710" lvl="1">
              <a:lnSpc>
                <a:spcPts val="6487"/>
              </a:lnSpc>
              <a:buFont typeface="Arial"/>
              <a:buChar char="•"/>
            </a:pPr>
            <a:r>
              <a:rPr lang="en-US" sz="4240">
                <a:solidFill>
                  <a:srgbClr val="000000"/>
                </a:solidFill>
                <a:latin typeface="Arimo Bold"/>
              </a:rPr>
              <a:t>mrf_iteration = 4 </a:t>
            </a:r>
          </a:p>
          <a:p>
            <a:pPr marL="915420" indent="-457710" lvl="1">
              <a:lnSpc>
                <a:spcPts val="6487"/>
              </a:lnSpc>
              <a:buFont typeface="Arial"/>
              <a:buChar char="•"/>
            </a:pPr>
            <a:r>
              <a:rPr lang="en-US" sz="4240">
                <a:solidFill>
                  <a:srgbClr val="000000"/>
                </a:solidFill>
                <a:latin typeface="Arimo Bold"/>
              </a:rPr>
              <a:t>atmosphere = np.array([230, 230, 230])</a:t>
            </a:r>
          </a:p>
        </p:txBody>
      </p:sp>
      <p:sp>
        <p:nvSpPr>
          <p:cNvPr name="TextBox 11" id="11"/>
          <p:cNvSpPr txBox="true"/>
          <p:nvPr/>
        </p:nvSpPr>
        <p:spPr>
          <a:xfrm rot="0">
            <a:off x="6011815" y="3608782"/>
            <a:ext cx="5913370" cy="5652845"/>
          </a:xfrm>
          <a:prstGeom prst="rect">
            <a:avLst/>
          </a:prstGeom>
        </p:spPr>
        <p:txBody>
          <a:bodyPr anchor="t" rtlCol="false" tIns="0" lIns="0" bIns="0" rIns="0">
            <a:spAutoFit/>
          </a:bodyPr>
          <a:lstStyle/>
          <a:p>
            <a:pPr marL="915420" indent="-457710" lvl="1">
              <a:lnSpc>
                <a:spcPts val="6402"/>
              </a:lnSpc>
              <a:buFont typeface="Arial"/>
              <a:buChar char="•"/>
            </a:pPr>
            <a:r>
              <a:rPr lang="en-US" sz="4240">
                <a:solidFill>
                  <a:srgbClr val="000000"/>
                </a:solidFill>
                <a:latin typeface="Arimo Bold"/>
              </a:rPr>
              <a:t>Window Size = 15</a:t>
            </a:r>
          </a:p>
          <a:p>
            <a:pPr marL="915420" indent="-457710" lvl="1">
              <a:lnSpc>
                <a:spcPts val="6402"/>
              </a:lnSpc>
              <a:buFont typeface="Arial"/>
              <a:buChar char="•"/>
            </a:pPr>
            <a:r>
              <a:rPr lang="en-US" sz="4240">
                <a:solidFill>
                  <a:srgbClr val="000000"/>
                </a:solidFill>
                <a:latin typeface="Arimo Bold"/>
              </a:rPr>
              <a:t>Omega = 0.95</a:t>
            </a:r>
          </a:p>
          <a:p>
            <a:pPr marL="915420" indent="-457710" lvl="1">
              <a:lnSpc>
                <a:spcPts val="6402"/>
              </a:lnSpc>
              <a:buFont typeface="Arial"/>
              <a:buChar char="•"/>
            </a:pPr>
            <a:r>
              <a:rPr lang="en-US" sz="4240">
                <a:solidFill>
                  <a:srgbClr val="000000"/>
                </a:solidFill>
                <a:latin typeface="Arimo Bold"/>
              </a:rPr>
              <a:t>Atmosphere Estimation = 55</a:t>
            </a:r>
          </a:p>
          <a:p>
            <a:pPr marL="915420" indent="-457710" lvl="1">
              <a:lnSpc>
                <a:spcPts val="6402"/>
              </a:lnSpc>
              <a:buFont typeface="Arial"/>
              <a:buChar char="•"/>
            </a:pPr>
            <a:r>
              <a:rPr lang="en-US" sz="4240">
                <a:solidFill>
                  <a:srgbClr val="000000"/>
                </a:solidFill>
                <a:latin typeface="Arimo Bold"/>
              </a:rPr>
              <a:t>Minimum Transmission Threshold = 0.1</a:t>
            </a:r>
          </a:p>
        </p:txBody>
      </p:sp>
      <p:sp>
        <p:nvSpPr>
          <p:cNvPr name="TextBox 12" id="12"/>
          <p:cNvSpPr txBox="true"/>
          <p:nvPr/>
        </p:nvSpPr>
        <p:spPr>
          <a:xfrm rot="0">
            <a:off x="12053553" y="3561157"/>
            <a:ext cx="6234447" cy="5329605"/>
          </a:xfrm>
          <a:prstGeom prst="rect">
            <a:avLst/>
          </a:prstGeom>
        </p:spPr>
        <p:txBody>
          <a:bodyPr anchor="t" rtlCol="false" tIns="0" lIns="0" bIns="0" rIns="0">
            <a:spAutoFit/>
          </a:bodyPr>
          <a:lstStyle/>
          <a:p>
            <a:pPr marL="937010" indent="-468505" lvl="1">
              <a:lnSpc>
                <a:spcPts val="7117"/>
              </a:lnSpc>
              <a:buFont typeface="Arial"/>
              <a:buChar char="•"/>
            </a:pPr>
            <a:r>
              <a:rPr lang="en-US" sz="4340">
                <a:solidFill>
                  <a:srgbClr val="000000"/>
                </a:solidFill>
                <a:latin typeface="Arimo Bold"/>
              </a:rPr>
              <a:t>window_size = 15 </a:t>
            </a:r>
          </a:p>
          <a:p>
            <a:pPr marL="937010" indent="-468505" lvl="1">
              <a:lnSpc>
                <a:spcPts val="7117"/>
              </a:lnSpc>
              <a:buFont typeface="Arial"/>
              <a:buChar char="•"/>
            </a:pPr>
            <a:r>
              <a:rPr lang="en-US" sz="4340">
                <a:solidFill>
                  <a:srgbClr val="000000"/>
                </a:solidFill>
                <a:latin typeface="Arimo Bold"/>
              </a:rPr>
              <a:t>omega = 0.98 </a:t>
            </a:r>
          </a:p>
          <a:p>
            <a:pPr marL="937010" indent="-468505" lvl="1">
              <a:lnSpc>
                <a:spcPts val="7117"/>
              </a:lnSpc>
              <a:buFont typeface="Arial"/>
              <a:buChar char="•"/>
            </a:pPr>
            <a:r>
              <a:rPr lang="en-US" sz="4340">
                <a:solidFill>
                  <a:srgbClr val="000000"/>
                </a:solidFill>
                <a:latin typeface="Arimo Bold"/>
              </a:rPr>
              <a:t>guided_radius = 40 </a:t>
            </a:r>
          </a:p>
          <a:p>
            <a:pPr marL="937010" indent="-468505" lvl="1">
              <a:lnSpc>
                <a:spcPts val="7117"/>
              </a:lnSpc>
              <a:buFont typeface="Arial"/>
              <a:buChar char="•"/>
            </a:pPr>
            <a:r>
              <a:rPr lang="en-US" sz="4340">
                <a:solidFill>
                  <a:srgbClr val="000000"/>
                </a:solidFill>
                <a:latin typeface="Arimo Bold"/>
              </a:rPr>
              <a:t>Minimum Transmission Threshold = 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04779" y="2735063"/>
            <a:ext cx="9878442" cy="6523237"/>
          </a:xfrm>
          <a:custGeom>
            <a:avLst/>
            <a:gdLst/>
            <a:ahLst/>
            <a:cxnLst/>
            <a:rect r="r" b="b" t="t" l="l"/>
            <a:pathLst>
              <a:path h="6523237" w="9878442">
                <a:moveTo>
                  <a:pt x="0" y="0"/>
                </a:moveTo>
                <a:lnTo>
                  <a:pt x="9878442" y="0"/>
                </a:lnTo>
                <a:lnTo>
                  <a:pt x="9878442" y="6523237"/>
                </a:lnTo>
                <a:lnTo>
                  <a:pt x="0" y="6523237"/>
                </a:lnTo>
                <a:lnTo>
                  <a:pt x="0" y="0"/>
                </a:lnTo>
                <a:close/>
              </a:path>
            </a:pathLst>
          </a:custGeom>
          <a:blipFill>
            <a:blip r:embed="rId3"/>
            <a:stretch>
              <a:fillRect l="-3687" t="0" r="0" b="0"/>
            </a:stretch>
          </a:blipFill>
        </p:spPr>
      </p:sp>
      <p:sp>
        <p:nvSpPr>
          <p:cNvPr name="TextBox 3" id="3"/>
          <p:cNvSpPr txBox="true"/>
          <p:nvPr/>
        </p:nvSpPr>
        <p:spPr>
          <a:xfrm rot="0">
            <a:off x="1005825" y="1000125"/>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RESULTS</a:t>
            </a:r>
          </a:p>
        </p:txBody>
      </p:sp>
      <p:sp>
        <p:nvSpPr>
          <p:cNvPr name="TextBox 4" id="4"/>
          <p:cNvSpPr txBox="true"/>
          <p:nvPr/>
        </p:nvSpPr>
        <p:spPr>
          <a:xfrm rot="0">
            <a:off x="6428957" y="1915913"/>
            <a:ext cx="5430086" cy="619125"/>
          </a:xfrm>
          <a:prstGeom prst="rect">
            <a:avLst/>
          </a:prstGeom>
        </p:spPr>
        <p:txBody>
          <a:bodyPr anchor="t" rtlCol="false" tIns="0" lIns="0" bIns="0" rIns="0">
            <a:spAutoFit/>
          </a:bodyPr>
          <a:lstStyle/>
          <a:p>
            <a:pPr algn="ctr">
              <a:lnSpc>
                <a:spcPts val="4320"/>
              </a:lnSpc>
            </a:pPr>
            <a:r>
              <a:rPr lang="en-US" sz="3600">
                <a:solidFill>
                  <a:srgbClr val="000099"/>
                </a:solidFill>
                <a:latin typeface="Times New Roman Bold"/>
              </a:rPr>
              <a:t>Performance Evaluation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312239" y="1194439"/>
            <a:ext cx="0" cy="8825886"/>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3135234" y="5836775"/>
            <a:ext cx="5406802" cy="4252299"/>
          </a:xfrm>
          <a:custGeom>
            <a:avLst/>
            <a:gdLst/>
            <a:ahLst/>
            <a:cxnLst/>
            <a:rect r="r" b="b" t="t" l="l"/>
            <a:pathLst>
              <a:path h="4252299" w="5406802">
                <a:moveTo>
                  <a:pt x="0" y="0"/>
                </a:moveTo>
                <a:lnTo>
                  <a:pt x="5406802" y="0"/>
                </a:lnTo>
                <a:lnTo>
                  <a:pt x="5406802" y="4252299"/>
                </a:lnTo>
                <a:lnTo>
                  <a:pt x="0" y="4252299"/>
                </a:lnTo>
                <a:lnTo>
                  <a:pt x="0" y="0"/>
                </a:lnTo>
                <a:close/>
              </a:path>
            </a:pathLst>
          </a:custGeom>
          <a:blipFill>
            <a:blip r:embed="rId3"/>
            <a:stretch>
              <a:fillRect l="0" t="0" r="0" b="0"/>
            </a:stretch>
          </a:blipFill>
          <a:ln w="9525" cap="sq">
            <a:solidFill>
              <a:srgbClr val="000000"/>
            </a:solidFill>
            <a:prstDash val="solid"/>
            <a:miter/>
          </a:ln>
        </p:spPr>
      </p:sp>
      <p:sp>
        <p:nvSpPr>
          <p:cNvPr name="Freeform 4" id="4"/>
          <p:cNvSpPr/>
          <p:nvPr/>
        </p:nvSpPr>
        <p:spPr>
          <a:xfrm flipH="false" flipV="false" rot="0">
            <a:off x="10237122" y="1438482"/>
            <a:ext cx="5219994" cy="4086042"/>
          </a:xfrm>
          <a:custGeom>
            <a:avLst/>
            <a:gdLst/>
            <a:ahLst/>
            <a:cxnLst/>
            <a:rect r="r" b="b" t="t" l="l"/>
            <a:pathLst>
              <a:path h="4086042" w="5219994">
                <a:moveTo>
                  <a:pt x="0" y="0"/>
                </a:moveTo>
                <a:lnTo>
                  <a:pt x="5219994" y="0"/>
                </a:lnTo>
                <a:lnTo>
                  <a:pt x="5219994" y="4086042"/>
                </a:lnTo>
                <a:lnTo>
                  <a:pt x="0" y="4086042"/>
                </a:lnTo>
                <a:lnTo>
                  <a:pt x="0" y="0"/>
                </a:lnTo>
                <a:close/>
              </a:path>
            </a:pathLst>
          </a:custGeom>
          <a:blipFill>
            <a:blip r:embed="rId4"/>
            <a:stretch>
              <a:fillRect l="-117538" t="0" r="0" b="0"/>
            </a:stretch>
          </a:blipFill>
          <a:ln w="9525" cap="sq">
            <a:solidFill>
              <a:srgbClr val="000000"/>
            </a:solidFill>
            <a:prstDash val="solid"/>
            <a:miter/>
          </a:ln>
        </p:spPr>
      </p:sp>
      <p:sp>
        <p:nvSpPr>
          <p:cNvPr name="Freeform 5" id="5"/>
          <p:cNvSpPr/>
          <p:nvPr/>
        </p:nvSpPr>
        <p:spPr>
          <a:xfrm flipH="false" flipV="false" rot="0">
            <a:off x="3135234" y="1438482"/>
            <a:ext cx="5367379" cy="4086042"/>
          </a:xfrm>
          <a:custGeom>
            <a:avLst/>
            <a:gdLst/>
            <a:ahLst/>
            <a:cxnLst/>
            <a:rect r="r" b="b" t="t" l="l"/>
            <a:pathLst>
              <a:path h="4086042" w="5367379">
                <a:moveTo>
                  <a:pt x="0" y="0"/>
                </a:moveTo>
                <a:lnTo>
                  <a:pt x="5367380" y="0"/>
                </a:lnTo>
                <a:lnTo>
                  <a:pt x="5367380" y="4086042"/>
                </a:lnTo>
                <a:lnTo>
                  <a:pt x="0" y="4086042"/>
                </a:lnTo>
                <a:lnTo>
                  <a:pt x="0" y="0"/>
                </a:lnTo>
                <a:close/>
              </a:path>
            </a:pathLst>
          </a:custGeom>
          <a:blipFill>
            <a:blip r:embed="rId5"/>
            <a:stretch>
              <a:fillRect l="0" t="0" r="0" b="0"/>
            </a:stretch>
          </a:blipFill>
          <a:ln w="9525" cap="sq">
            <a:solidFill>
              <a:srgbClr val="000000"/>
            </a:solidFill>
            <a:prstDash val="solid"/>
            <a:miter/>
          </a:ln>
        </p:spPr>
      </p:sp>
      <p:sp>
        <p:nvSpPr>
          <p:cNvPr name="AutoShape 6" id="6"/>
          <p:cNvSpPr/>
          <p:nvPr/>
        </p:nvSpPr>
        <p:spPr>
          <a:xfrm>
            <a:off x="0" y="5695974"/>
            <a:ext cx="18288000" cy="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10237122" y="5836775"/>
            <a:ext cx="5248580" cy="4183550"/>
          </a:xfrm>
          <a:custGeom>
            <a:avLst/>
            <a:gdLst/>
            <a:ahLst/>
            <a:cxnLst/>
            <a:rect r="r" b="b" t="t" l="l"/>
            <a:pathLst>
              <a:path h="4183550" w="5248580">
                <a:moveTo>
                  <a:pt x="0" y="0"/>
                </a:moveTo>
                <a:lnTo>
                  <a:pt x="5248580" y="0"/>
                </a:lnTo>
                <a:lnTo>
                  <a:pt x="5248580" y="4183549"/>
                </a:lnTo>
                <a:lnTo>
                  <a:pt x="0" y="4183549"/>
                </a:lnTo>
                <a:lnTo>
                  <a:pt x="0" y="0"/>
                </a:lnTo>
                <a:close/>
              </a:path>
            </a:pathLst>
          </a:custGeom>
          <a:blipFill>
            <a:blip r:embed="rId6"/>
            <a:stretch>
              <a:fillRect l="0" t="0" r="0" b="0"/>
            </a:stretch>
          </a:blipFill>
          <a:ln w="9525" cap="sq">
            <a:solidFill>
              <a:srgbClr val="000000"/>
            </a:solidFill>
            <a:prstDash val="solid"/>
            <a:miter/>
          </a:ln>
        </p:spPr>
      </p:sp>
      <p:sp>
        <p:nvSpPr>
          <p:cNvPr name="TextBox 8" id="8"/>
          <p:cNvSpPr txBox="true"/>
          <p:nvPr/>
        </p:nvSpPr>
        <p:spPr>
          <a:xfrm rot="0">
            <a:off x="1151189" y="304824"/>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RESULTS (Image Outputts)</a:t>
            </a:r>
          </a:p>
        </p:txBody>
      </p:sp>
      <p:sp>
        <p:nvSpPr>
          <p:cNvPr name="TextBox 9" id="9"/>
          <p:cNvSpPr txBox="true"/>
          <p:nvPr/>
        </p:nvSpPr>
        <p:spPr>
          <a:xfrm rot="0">
            <a:off x="15485702" y="2384449"/>
            <a:ext cx="2310323" cy="2089150"/>
          </a:xfrm>
          <a:prstGeom prst="rect">
            <a:avLst/>
          </a:prstGeom>
        </p:spPr>
        <p:txBody>
          <a:bodyPr anchor="t" rtlCol="false" tIns="0" lIns="0" bIns="0" rIns="0">
            <a:spAutoFit/>
          </a:bodyPr>
          <a:lstStyle/>
          <a:p>
            <a:pPr algn="ctr">
              <a:lnSpc>
                <a:spcPts val="5599"/>
              </a:lnSpc>
            </a:pPr>
            <a:r>
              <a:rPr lang="en-US" sz="3999">
                <a:solidFill>
                  <a:srgbClr val="0070C0"/>
                </a:solidFill>
                <a:latin typeface="Canva Sans Bold"/>
              </a:rPr>
              <a:t>Markov Random Fields</a:t>
            </a:r>
          </a:p>
        </p:txBody>
      </p:sp>
      <p:sp>
        <p:nvSpPr>
          <p:cNvPr name="TextBox 10" id="10"/>
          <p:cNvSpPr txBox="true"/>
          <p:nvPr/>
        </p:nvSpPr>
        <p:spPr>
          <a:xfrm rot="0">
            <a:off x="191108" y="6527824"/>
            <a:ext cx="2944126" cy="2794000"/>
          </a:xfrm>
          <a:prstGeom prst="rect">
            <a:avLst/>
          </a:prstGeom>
        </p:spPr>
        <p:txBody>
          <a:bodyPr anchor="t" rtlCol="false" tIns="0" lIns="0" bIns="0" rIns="0">
            <a:spAutoFit/>
          </a:bodyPr>
          <a:lstStyle/>
          <a:p>
            <a:pPr algn="ctr">
              <a:lnSpc>
                <a:spcPts val="5599"/>
              </a:lnSpc>
            </a:pPr>
            <a:r>
              <a:rPr lang="en-US" sz="3999">
                <a:solidFill>
                  <a:srgbClr val="0070C0"/>
                </a:solidFill>
                <a:latin typeface="Canva Sans Bold"/>
              </a:rPr>
              <a:t>Riemannian Rank Adaptive Method</a:t>
            </a:r>
          </a:p>
        </p:txBody>
      </p:sp>
      <p:sp>
        <p:nvSpPr>
          <p:cNvPr name="TextBox 11" id="11"/>
          <p:cNvSpPr txBox="true"/>
          <p:nvPr/>
        </p:nvSpPr>
        <p:spPr>
          <a:xfrm rot="0">
            <a:off x="15485702" y="7232674"/>
            <a:ext cx="2611190" cy="1384300"/>
          </a:xfrm>
          <a:prstGeom prst="rect">
            <a:avLst/>
          </a:prstGeom>
        </p:spPr>
        <p:txBody>
          <a:bodyPr anchor="t" rtlCol="false" tIns="0" lIns="0" bIns="0" rIns="0">
            <a:spAutoFit/>
          </a:bodyPr>
          <a:lstStyle/>
          <a:p>
            <a:pPr algn="ctr">
              <a:lnSpc>
                <a:spcPts val="5599"/>
              </a:lnSpc>
            </a:pPr>
            <a:r>
              <a:rPr lang="en-US" sz="3999">
                <a:solidFill>
                  <a:srgbClr val="0070C0"/>
                </a:solidFill>
                <a:latin typeface="Canva Sans Bold"/>
              </a:rPr>
              <a:t>Combined Method</a:t>
            </a:r>
          </a:p>
        </p:txBody>
      </p:sp>
      <p:sp>
        <p:nvSpPr>
          <p:cNvPr name="TextBox 12" id="12"/>
          <p:cNvSpPr txBox="true"/>
          <p:nvPr/>
        </p:nvSpPr>
        <p:spPr>
          <a:xfrm rot="0">
            <a:off x="191108" y="3089299"/>
            <a:ext cx="3021804" cy="679450"/>
          </a:xfrm>
          <a:prstGeom prst="rect">
            <a:avLst/>
          </a:prstGeom>
        </p:spPr>
        <p:txBody>
          <a:bodyPr anchor="t" rtlCol="false" tIns="0" lIns="0" bIns="0" rIns="0">
            <a:spAutoFit/>
          </a:bodyPr>
          <a:lstStyle/>
          <a:p>
            <a:pPr algn="ctr">
              <a:lnSpc>
                <a:spcPts val="5599"/>
              </a:lnSpc>
            </a:pPr>
            <a:r>
              <a:rPr lang="en-US" sz="3999">
                <a:solidFill>
                  <a:srgbClr val="0070C0"/>
                </a:solidFill>
                <a:latin typeface="Canva Sans Bold"/>
              </a:rPr>
              <a:t>Hazy Image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312239" y="1194439"/>
            <a:ext cx="0" cy="8825886"/>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0121864" y="5905524"/>
            <a:ext cx="5363838" cy="4114800"/>
          </a:xfrm>
          <a:custGeom>
            <a:avLst/>
            <a:gdLst/>
            <a:ahLst/>
            <a:cxnLst/>
            <a:rect r="r" b="b" t="t" l="l"/>
            <a:pathLst>
              <a:path h="4114800" w="5363838">
                <a:moveTo>
                  <a:pt x="0" y="0"/>
                </a:moveTo>
                <a:lnTo>
                  <a:pt x="5363838" y="0"/>
                </a:lnTo>
                <a:lnTo>
                  <a:pt x="5363838" y="4114800"/>
                </a:lnTo>
                <a:lnTo>
                  <a:pt x="0" y="4114800"/>
                </a:lnTo>
                <a:lnTo>
                  <a:pt x="0" y="0"/>
                </a:lnTo>
                <a:close/>
              </a:path>
            </a:pathLst>
          </a:custGeom>
          <a:blipFill>
            <a:blip r:embed="rId3"/>
            <a:stretch>
              <a:fillRect l="-86027" t="0" r="0" b="0"/>
            </a:stretch>
          </a:blipFill>
        </p:spPr>
      </p:sp>
      <p:sp>
        <p:nvSpPr>
          <p:cNvPr name="Freeform 4" id="4"/>
          <p:cNvSpPr/>
          <p:nvPr/>
        </p:nvSpPr>
        <p:spPr>
          <a:xfrm flipH="false" flipV="false" rot="0">
            <a:off x="3135234" y="5836775"/>
            <a:ext cx="5340004" cy="4252299"/>
          </a:xfrm>
          <a:custGeom>
            <a:avLst/>
            <a:gdLst/>
            <a:ahLst/>
            <a:cxnLst/>
            <a:rect r="r" b="b" t="t" l="l"/>
            <a:pathLst>
              <a:path h="4252299" w="5340004">
                <a:moveTo>
                  <a:pt x="0" y="0"/>
                </a:moveTo>
                <a:lnTo>
                  <a:pt x="5340004" y="0"/>
                </a:lnTo>
                <a:lnTo>
                  <a:pt x="5340004" y="4252299"/>
                </a:lnTo>
                <a:lnTo>
                  <a:pt x="0" y="4252299"/>
                </a:lnTo>
                <a:lnTo>
                  <a:pt x="0" y="0"/>
                </a:lnTo>
                <a:close/>
              </a:path>
            </a:pathLst>
          </a:custGeom>
          <a:blipFill>
            <a:blip r:embed="rId4"/>
            <a:stretch>
              <a:fillRect l="-93812" t="0" r="0" b="0"/>
            </a:stretch>
          </a:blipFill>
        </p:spPr>
      </p:sp>
      <p:sp>
        <p:nvSpPr>
          <p:cNvPr name="Freeform 5" id="5"/>
          <p:cNvSpPr/>
          <p:nvPr/>
        </p:nvSpPr>
        <p:spPr>
          <a:xfrm flipH="false" flipV="false" rot="0">
            <a:off x="10121864" y="1409724"/>
            <a:ext cx="5316170" cy="4114800"/>
          </a:xfrm>
          <a:custGeom>
            <a:avLst/>
            <a:gdLst/>
            <a:ahLst/>
            <a:cxnLst/>
            <a:rect r="r" b="b" t="t" l="l"/>
            <a:pathLst>
              <a:path h="4114800" w="5316170">
                <a:moveTo>
                  <a:pt x="0" y="0"/>
                </a:moveTo>
                <a:lnTo>
                  <a:pt x="5316170" y="0"/>
                </a:lnTo>
                <a:lnTo>
                  <a:pt x="5316170" y="4114800"/>
                </a:lnTo>
                <a:lnTo>
                  <a:pt x="0" y="4114800"/>
                </a:lnTo>
                <a:lnTo>
                  <a:pt x="0" y="0"/>
                </a:lnTo>
                <a:close/>
              </a:path>
            </a:pathLst>
          </a:custGeom>
          <a:blipFill>
            <a:blip r:embed="rId5"/>
            <a:stretch>
              <a:fillRect l="-86253" t="-100000" r="0" b="0"/>
            </a:stretch>
          </a:blipFill>
        </p:spPr>
      </p:sp>
      <p:sp>
        <p:nvSpPr>
          <p:cNvPr name="Freeform 6" id="6"/>
          <p:cNvSpPr/>
          <p:nvPr/>
        </p:nvSpPr>
        <p:spPr>
          <a:xfrm flipH="false" flipV="false" rot="0">
            <a:off x="3135234" y="1395437"/>
            <a:ext cx="5298870" cy="4143375"/>
          </a:xfrm>
          <a:custGeom>
            <a:avLst/>
            <a:gdLst/>
            <a:ahLst/>
            <a:cxnLst/>
            <a:rect r="r" b="b" t="t" l="l"/>
            <a:pathLst>
              <a:path h="4143375" w="5298870">
                <a:moveTo>
                  <a:pt x="0" y="0"/>
                </a:moveTo>
                <a:lnTo>
                  <a:pt x="5298871" y="0"/>
                </a:lnTo>
                <a:lnTo>
                  <a:pt x="5298871" y="4143375"/>
                </a:lnTo>
                <a:lnTo>
                  <a:pt x="0" y="4143375"/>
                </a:lnTo>
                <a:lnTo>
                  <a:pt x="0" y="0"/>
                </a:lnTo>
                <a:close/>
              </a:path>
            </a:pathLst>
          </a:custGeom>
          <a:blipFill>
            <a:blip r:embed="rId5"/>
            <a:stretch>
              <a:fillRect l="-87240" t="0" r="0" b="-99024"/>
            </a:stretch>
          </a:blipFill>
        </p:spPr>
      </p:sp>
      <p:sp>
        <p:nvSpPr>
          <p:cNvPr name="TextBox 7" id="7"/>
          <p:cNvSpPr txBox="true"/>
          <p:nvPr/>
        </p:nvSpPr>
        <p:spPr>
          <a:xfrm rot="0">
            <a:off x="1151189" y="304824"/>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RESULTS (Histograms)</a:t>
            </a:r>
          </a:p>
        </p:txBody>
      </p:sp>
      <p:sp>
        <p:nvSpPr>
          <p:cNvPr name="TextBox 8" id="8"/>
          <p:cNvSpPr txBox="true"/>
          <p:nvPr/>
        </p:nvSpPr>
        <p:spPr>
          <a:xfrm rot="0">
            <a:off x="15485702" y="2384449"/>
            <a:ext cx="2310323" cy="2089150"/>
          </a:xfrm>
          <a:prstGeom prst="rect">
            <a:avLst/>
          </a:prstGeom>
        </p:spPr>
        <p:txBody>
          <a:bodyPr anchor="t" rtlCol="false" tIns="0" lIns="0" bIns="0" rIns="0">
            <a:spAutoFit/>
          </a:bodyPr>
          <a:lstStyle/>
          <a:p>
            <a:pPr algn="ctr">
              <a:lnSpc>
                <a:spcPts val="5599"/>
              </a:lnSpc>
            </a:pPr>
            <a:r>
              <a:rPr lang="en-US" sz="3999">
                <a:solidFill>
                  <a:srgbClr val="0070C0"/>
                </a:solidFill>
                <a:latin typeface="Canva Sans Bold"/>
              </a:rPr>
              <a:t>Markov Random Fields</a:t>
            </a:r>
          </a:p>
        </p:txBody>
      </p:sp>
      <p:sp>
        <p:nvSpPr>
          <p:cNvPr name="TextBox 9" id="9"/>
          <p:cNvSpPr txBox="true"/>
          <p:nvPr/>
        </p:nvSpPr>
        <p:spPr>
          <a:xfrm rot="0">
            <a:off x="191108" y="6527824"/>
            <a:ext cx="2944126" cy="2794000"/>
          </a:xfrm>
          <a:prstGeom prst="rect">
            <a:avLst/>
          </a:prstGeom>
        </p:spPr>
        <p:txBody>
          <a:bodyPr anchor="t" rtlCol="false" tIns="0" lIns="0" bIns="0" rIns="0">
            <a:spAutoFit/>
          </a:bodyPr>
          <a:lstStyle/>
          <a:p>
            <a:pPr algn="ctr">
              <a:lnSpc>
                <a:spcPts val="5599"/>
              </a:lnSpc>
            </a:pPr>
            <a:r>
              <a:rPr lang="en-US" sz="3999">
                <a:solidFill>
                  <a:srgbClr val="0070C0"/>
                </a:solidFill>
                <a:latin typeface="Canva Sans Bold"/>
              </a:rPr>
              <a:t>Riemannian Rank Adaptive Method</a:t>
            </a:r>
          </a:p>
        </p:txBody>
      </p:sp>
      <p:sp>
        <p:nvSpPr>
          <p:cNvPr name="TextBox 10" id="10"/>
          <p:cNvSpPr txBox="true"/>
          <p:nvPr/>
        </p:nvSpPr>
        <p:spPr>
          <a:xfrm rot="0">
            <a:off x="15485702" y="7232674"/>
            <a:ext cx="2611190" cy="1384300"/>
          </a:xfrm>
          <a:prstGeom prst="rect">
            <a:avLst/>
          </a:prstGeom>
        </p:spPr>
        <p:txBody>
          <a:bodyPr anchor="t" rtlCol="false" tIns="0" lIns="0" bIns="0" rIns="0">
            <a:spAutoFit/>
          </a:bodyPr>
          <a:lstStyle/>
          <a:p>
            <a:pPr algn="ctr">
              <a:lnSpc>
                <a:spcPts val="5599"/>
              </a:lnSpc>
            </a:pPr>
            <a:r>
              <a:rPr lang="en-US" sz="3999">
                <a:solidFill>
                  <a:srgbClr val="0070C0"/>
                </a:solidFill>
                <a:latin typeface="Canva Sans Bold"/>
              </a:rPr>
              <a:t>Combined Method</a:t>
            </a:r>
          </a:p>
        </p:txBody>
      </p:sp>
      <p:sp>
        <p:nvSpPr>
          <p:cNvPr name="TextBox 11" id="11"/>
          <p:cNvSpPr txBox="true"/>
          <p:nvPr/>
        </p:nvSpPr>
        <p:spPr>
          <a:xfrm rot="0">
            <a:off x="191108" y="3089299"/>
            <a:ext cx="3021804" cy="679450"/>
          </a:xfrm>
          <a:prstGeom prst="rect">
            <a:avLst/>
          </a:prstGeom>
        </p:spPr>
        <p:txBody>
          <a:bodyPr anchor="t" rtlCol="false" tIns="0" lIns="0" bIns="0" rIns="0">
            <a:spAutoFit/>
          </a:bodyPr>
          <a:lstStyle/>
          <a:p>
            <a:pPr algn="ctr">
              <a:lnSpc>
                <a:spcPts val="5599"/>
              </a:lnSpc>
            </a:pPr>
            <a:r>
              <a:rPr lang="en-US" sz="3999">
                <a:solidFill>
                  <a:srgbClr val="0070C0"/>
                </a:solidFill>
                <a:latin typeface="Canva Sans Bold"/>
              </a:rPr>
              <a:t>Hazy Image</a:t>
            </a:r>
          </a:p>
        </p:txBody>
      </p:sp>
      <p:sp>
        <p:nvSpPr>
          <p:cNvPr name="AutoShape 12" id="12"/>
          <p:cNvSpPr/>
          <p:nvPr/>
        </p:nvSpPr>
        <p:spPr>
          <a:xfrm>
            <a:off x="0" y="5695974"/>
            <a:ext cx="18288000"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11380" y="2794334"/>
            <a:ext cx="5826547" cy="4378298"/>
          </a:xfrm>
          <a:custGeom>
            <a:avLst/>
            <a:gdLst/>
            <a:ahLst/>
            <a:cxnLst/>
            <a:rect r="r" b="b" t="t" l="l"/>
            <a:pathLst>
              <a:path h="4378298" w="5826547">
                <a:moveTo>
                  <a:pt x="0" y="0"/>
                </a:moveTo>
                <a:lnTo>
                  <a:pt x="5826547" y="0"/>
                </a:lnTo>
                <a:lnTo>
                  <a:pt x="5826547" y="4378297"/>
                </a:lnTo>
                <a:lnTo>
                  <a:pt x="0" y="4378297"/>
                </a:lnTo>
                <a:lnTo>
                  <a:pt x="0" y="0"/>
                </a:lnTo>
                <a:close/>
              </a:path>
            </a:pathLst>
          </a:custGeom>
          <a:blipFill>
            <a:blip r:embed="rId3"/>
            <a:stretch>
              <a:fillRect l="0" t="0" r="0" b="0"/>
            </a:stretch>
          </a:blipFill>
        </p:spPr>
      </p:sp>
      <p:sp>
        <p:nvSpPr>
          <p:cNvPr name="Freeform 3" id="3"/>
          <p:cNvSpPr/>
          <p:nvPr/>
        </p:nvSpPr>
        <p:spPr>
          <a:xfrm flipH="false" flipV="false" rot="0">
            <a:off x="6151001" y="2794334"/>
            <a:ext cx="5846079" cy="4378298"/>
          </a:xfrm>
          <a:custGeom>
            <a:avLst/>
            <a:gdLst/>
            <a:ahLst/>
            <a:cxnLst/>
            <a:rect r="r" b="b" t="t" l="l"/>
            <a:pathLst>
              <a:path h="4378298" w="5846079">
                <a:moveTo>
                  <a:pt x="0" y="0"/>
                </a:moveTo>
                <a:lnTo>
                  <a:pt x="5846079" y="0"/>
                </a:lnTo>
                <a:lnTo>
                  <a:pt x="5846079" y="4378297"/>
                </a:lnTo>
                <a:lnTo>
                  <a:pt x="0" y="4378297"/>
                </a:lnTo>
                <a:lnTo>
                  <a:pt x="0" y="0"/>
                </a:lnTo>
                <a:close/>
              </a:path>
            </a:pathLst>
          </a:custGeom>
          <a:blipFill>
            <a:blip r:embed="rId4"/>
            <a:stretch>
              <a:fillRect l="0" t="0" r="0" b="0"/>
            </a:stretch>
          </a:blipFill>
        </p:spPr>
      </p:sp>
      <p:sp>
        <p:nvSpPr>
          <p:cNvPr name="Freeform 4" id="4"/>
          <p:cNvSpPr/>
          <p:nvPr/>
        </p:nvSpPr>
        <p:spPr>
          <a:xfrm flipH="false" flipV="false" rot="0">
            <a:off x="351259" y="2874342"/>
            <a:ext cx="5686628" cy="4218280"/>
          </a:xfrm>
          <a:custGeom>
            <a:avLst/>
            <a:gdLst/>
            <a:ahLst/>
            <a:cxnLst/>
            <a:rect r="r" b="b" t="t" l="l"/>
            <a:pathLst>
              <a:path h="4218280" w="5686628">
                <a:moveTo>
                  <a:pt x="0" y="0"/>
                </a:moveTo>
                <a:lnTo>
                  <a:pt x="5686628" y="0"/>
                </a:lnTo>
                <a:lnTo>
                  <a:pt x="5686628" y="4218280"/>
                </a:lnTo>
                <a:lnTo>
                  <a:pt x="0" y="4218280"/>
                </a:lnTo>
                <a:lnTo>
                  <a:pt x="0" y="0"/>
                </a:lnTo>
                <a:close/>
              </a:path>
            </a:pathLst>
          </a:custGeom>
          <a:blipFill>
            <a:blip r:embed="rId5"/>
            <a:stretch>
              <a:fillRect l="0" t="0" r="0" b="0"/>
            </a:stretch>
          </a:blipFill>
        </p:spPr>
      </p:sp>
      <p:sp>
        <p:nvSpPr>
          <p:cNvPr name="TextBox 5" id="5"/>
          <p:cNvSpPr txBox="true"/>
          <p:nvPr/>
        </p:nvSpPr>
        <p:spPr>
          <a:xfrm rot="0">
            <a:off x="1005825" y="1000125"/>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RESULTS (CDF Distribution Graphs)</a:t>
            </a:r>
          </a:p>
        </p:txBody>
      </p:sp>
      <p:sp>
        <p:nvSpPr>
          <p:cNvPr name="TextBox 6" id="6"/>
          <p:cNvSpPr txBox="true"/>
          <p:nvPr/>
        </p:nvSpPr>
        <p:spPr>
          <a:xfrm rot="0">
            <a:off x="351259" y="7448856"/>
            <a:ext cx="5686628" cy="1384300"/>
          </a:xfrm>
          <a:prstGeom prst="rect">
            <a:avLst/>
          </a:prstGeom>
        </p:spPr>
        <p:txBody>
          <a:bodyPr anchor="t" rtlCol="false" tIns="0" lIns="0" bIns="0" rIns="0">
            <a:spAutoFit/>
          </a:bodyPr>
          <a:lstStyle/>
          <a:p>
            <a:pPr algn="ctr">
              <a:lnSpc>
                <a:spcPts val="5599"/>
              </a:lnSpc>
            </a:pPr>
            <a:r>
              <a:rPr lang="en-US" sz="3999">
                <a:solidFill>
                  <a:srgbClr val="0070C0"/>
                </a:solidFill>
                <a:latin typeface="Canva Sans Bold"/>
              </a:rPr>
              <a:t>Markov Random Fields (Approach 1)</a:t>
            </a:r>
          </a:p>
        </p:txBody>
      </p:sp>
      <p:sp>
        <p:nvSpPr>
          <p:cNvPr name="TextBox 7" id="7"/>
          <p:cNvSpPr txBox="true"/>
          <p:nvPr/>
        </p:nvSpPr>
        <p:spPr>
          <a:xfrm rot="0">
            <a:off x="6151001" y="7169150"/>
            <a:ext cx="5846079" cy="2089150"/>
          </a:xfrm>
          <a:prstGeom prst="rect">
            <a:avLst/>
          </a:prstGeom>
        </p:spPr>
        <p:txBody>
          <a:bodyPr anchor="t" rtlCol="false" tIns="0" lIns="0" bIns="0" rIns="0">
            <a:spAutoFit/>
          </a:bodyPr>
          <a:lstStyle/>
          <a:p>
            <a:pPr algn="ctr">
              <a:lnSpc>
                <a:spcPts val="5599"/>
              </a:lnSpc>
            </a:pPr>
            <a:r>
              <a:rPr lang="en-US" sz="3999">
                <a:solidFill>
                  <a:srgbClr val="0070C0"/>
                </a:solidFill>
                <a:latin typeface="Canva Sans Bold"/>
              </a:rPr>
              <a:t>Riemannian Rank Adaptive Method (Approach 2)</a:t>
            </a:r>
          </a:p>
        </p:txBody>
      </p:sp>
      <p:sp>
        <p:nvSpPr>
          <p:cNvPr name="AutoShape 8" id="8"/>
          <p:cNvSpPr/>
          <p:nvPr/>
        </p:nvSpPr>
        <p:spPr>
          <a:xfrm flipH="true">
            <a:off x="6103376" y="2402639"/>
            <a:ext cx="47625" cy="7460910"/>
          </a:xfrm>
          <a:prstGeom prst="line">
            <a:avLst/>
          </a:prstGeom>
          <a:ln cap="flat" w="19050">
            <a:solidFill>
              <a:srgbClr val="000000"/>
            </a:solidFill>
            <a:prstDash val="solid"/>
            <a:headEnd type="none" len="sm" w="sm"/>
            <a:tailEnd type="none" len="sm" w="sm"/>
          </a:ln>
        </p:spPr>
      </p:sp>
      <p:sp>
        <p:nvSpPr>
          <p:cNvPr name="AutoShape 9" id="9"/>
          <p:cNvSpPr/>
          <p:nvPr/>
        </p:nvSpPr>
        <p:spPr>
          <a:xfrm flipH="true">
            <a:off x="12082805" y="2402639"/>
            <a:ext cx="28575" cy="7540918"/>
          </a:xfrm>
          <a:prstGeom prst="line">
            <a:avLst/>
          </a:prstGeom>
          <a:ln cap="flat" w="19050">
            <a:solidFill>
              <a:srgbClr val="000000"/>
            </a:solidFill>
            <a:prstDash val="solid"/>
            <a:headEnd type="none" len="sm" w="sm"/>
            <a:tailEnd type="none" len="sm" w="sm"/>
          </a:ln>
        </p:spPr>
      </p:sp>
      <p:sp>
        <p:nvSpPr>
          <p:cNvPr name="TextBox 10" id="10"/>
          <p:cNvSpPr txBox="true"/>
          <p:nvPr/>
        </p:nvSpPr>
        <p:spPr>
          <a:xfrm rot="0">
            <a:off x="12216155" y="7448856"/>
            <a:ext cx="5846079" cy="1384300"/>
          </a:xfrm>
          <a:prstGeom prst="rect">
            <a:avLst/>
          </a:prstGeom>
        </p:spPr>
        <p:txBody>
          <a:bodyPr anchor="t" rtlCol="false" tIns="0" lIns="0" bIns="0" rIns="0">
            <a:spAutoFit/>
          </a:bodyPr>
          <a:lstStyle/>
          <a:p>
            <a:pPr algn="ctr">
              <a:lnSpc>
                <a:spcPts val="5599"/>
              </a:lnSpc>
            </a:pPr>
            <a:r>
              <a:rPr lang="en-US" sz="3999">
                <a:solidFill>
                  <a:srgbClr val="0070C0"/>
                </a:solidFill>
                <a:latin typeface="Canva Sans Bold"/>
              </a:rPr>
              <a:t>Combined Method (Approach 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78359" y="1596059"/>
            <a:ext cx="9931281" cy="8229600"/>
          </a:xfrm>
          <a:custGeom>
            <a:avLst/>
            <a:gdLst/>
            <a:ahLst/>
            <a:cxnLst/>
            <a:rect r="r" b="b" t="t" l="l"/>
            <a:pathLst>
              <a:path h="8229600" w="9931281">
                <a:moveTo>
                  <a:pt x="0" y="0"/>
                </a:moveTo>
                <a:lnTo>
                  <a:pt x="9931282" y="0"/>
                </a:lnTo>
                <a:lnTo>
                  <a:pt x="9931282" y="8229600"/>
                </a:lnTo>
                <a:lnTo>
                  <a:pt x="0" y="8229600"/>
                </a:lnTo>
                <a:lnTo>
                  <a:pt x="0" y="0"/>
                </a:lnTo>
                <a:close/>
              </a:path>
            </a:pathLst>
          </a:custGeom>
          <a:blipFill>
            <a:blip r:embed="rId3"/>
            <a:stretch>
              <a:fillRect l="0" t="0" r="0" b="0"/>
            </a:stretch>
          </a:blipFill>
        </p:spPr>
      </p:sp>
      <p:sp>
        <p:nvSpPr>
          <p:cNvPr name="TextBox 3" id="3"/>
          <p:cNvSpPr txBox="true"/>
          <p:nvPr/>
        </p:nvSpPr>
        <p:spPr>
          <a:xfrm rot="0">
            <a:off x="1005825" y="619125"/>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RESULTS (Unfavourable Case)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20468" y="5375940"/>
            <a:ext cx="14247063" cy="4720560"/>
          </a:xfrm>
          <a:custGeom>
            <a:avLst/>
            <a:gdLst/>
            <a:ahLst/>
            <a:cxnLst/>
            <a:rect r="r" b="b" t="t" l="l"/>
            <a:pathLst>
              <a:path h="4720560" w="14247063">
                <a:moveTo>
                  <a:pt x="0" y="0"/>
                </a:moveTo>
                <a:lnTo>
                  <a:pt x="14247064" y="0"/>
                </a:lnTo>
                <a:lnTo>
                  <a:pt x="14247064" y="4720560"/>
                </a:lnTo>
                <a:lnTo>
                  <a:pt x="0" y="4720560"/>
                </a:lnTo>
                <a:lnTo>
                  <a:pt x="0" y="0"/>
                </a:lnTo>
                <a:close/>
              </a:path>
            </a:pathLst>
          </a:custGeom>
          <a:blipFill>
            <a:blip r:embed="rId3"/>
            <a:stretch>
              <a:fillRect l="0" t="0" r="0" b="0"/>
            </a:stretch>
          </a:blipFill>
        </p:spPr>
      </p:sp>
      <p:sp>
        <p:nvSpPr>
          <p:cNvPr name="Freeform 3" id="3"/>
          <p:cNvSpPr/>
          <p:nvPr/>
        </p:nvSpPr>
        <p:spPr>
          <a:xfrm flipH="false" flipV="false" rot="0">
            <a:off x="2020468" y="1256911"/>
            <a:ext cx="14247063" cy="3957518"/>
          </a:xfrm>
          <a:custGeom>
            <a:avLst/>
            <a:gdLst/>
            <a:ahLst/>
            <a:cxnLst/>
            <a:rect r="r" b="b" t="t" l="l"/>
            <a:pathLst>
              <a:path h="3957518" w="14247063">
                <a:moveTo>
                  <a:pt x="0" y="0"/>
                </a:moveTo>
                <a:lnTo>
                  <a:pt x="14247064" y="0"/>
                </a:lnTo>
                <a:lnTo>
                  <a:pt x="14247064" y="3957518"/>
                </a:lnTo>
                <a:lnTo>
                  <a:pt x="0" y="3957518"/>
                </a:lnTo>
                <a:lnTo>
                  <a:pt x="0" y="0"/>
                </a:lnTo>
                <a:close/>
              </a:path>
            </a:pathLst>
          </a:custGeom>
          <a:blipFill>
            <a:blip r:embed="rId4"/>
            <a:stretch>
              <a:fillRect l="0" t="0" r="0" b="0"/>
            </a:stretch>
          </a:blipFill>
        </p:spPr>
      </p:sp>
      <p:sp>
        <p:nvSpPr>
          <p:cNvPr name="TextBox 4" id="4"/>
          <p:cNvSpPr txBox="true"/>
          <p:nvPr/>
        </p:nvSpPr>
        <p:spPr>
          <a:xfrm rot="0">
            <a:off x="1151189" y="304824"/>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RESULTS (Other Monuments and Image inputs)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1000125"/>
            <a:ext cx="16276350" cy="1000125"/>
          </a:xfrm>
          <a:prstGeom prst="rect">
            <a:avLst/>
          </a:prstGeom>
        </p:spPr>
        <p:txBody>
          <a:bodyPr anchor="t" rtlCol="false" tIns="0" lIns="0" bIns="0" rIns="0">
            <a:spAutoFit/>
          </a:bodyPr>
          <a:lstStyle/>
          <a:p>
            <a:pPr algn="ctr">
              <a:lnSpc>
                <a:spcPts val="7680"/>
              </a:lnSpc>
            </a:pPr>
            <a:r>
              <a:rPr lang="en-US" sz="6400">
                <a:solidFill>
                  <a:srgbClr val="0070C0"/>
                </a:solidFill>
                <a:latin typeface="Arimo Bold"/>
              </a:rPr>
              <a:t>INDEX</a:t>
            </a:r>
          </a:p>
        </p:txBody>
      </p:sp>
      <p:graphicFrame>
        <p:nvGraphicFramePr>
          <p:cNvPr name="Table 3" id="3"/>
          <p:cNvGraphicFramePr>
            <a:graphicFrameLocks noGrp="true"/>
          </p:cNvGraphicFramePr>
          <p:nvPr/>
        </p:nvGraphicFramePr>
        <p:xfrm>
          <a:off x="1028700" y="2416698"/>
          <a:ext cx="6163498" cy="6477000"/>
        </p:xfrm>
        <a:graphic>
          <a:graphicData uri="http://schemas.openxmlformats.org/drawingml/2006/table">
            <a:tbl>
              <a:tblPr/>
              <a:tblGrid>
                <a:gridCol w="926993"/>
                <a:gridCol w="5236505"/>
              </a:tblGrid>
              <a:tr h="925286">
                <a:tc>
                  <a:txBody>
                    <a:bodyPr anchor="t" rtlCol="false"/>
                    <a:lstStyle/>
                    <a:p>
                      <a:pPr algn="l">
                        <a:lnSpc>
                          <a:spcPts val="4320"/>
                        </a:lnSpc>
                        <a:defRPr/>
                      </a:pPr>
                      <a:r>
                        <a:rPr lang="en-US" sz="3600">
                          <a:solidFill>
                            <a:srgbClr val="0070C0"/>
                          </a:solidFill>
                          <a:latin typeface="Arimo Bold"/>
                        </a:rPr>
                        <a:t>01</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c>
                  <a:txBody>
                    <a:bodyPr anchor="t" rtlCol="false"/>
                    <a:lstStyle/>
                    <a:p>
                      <a:pPr algn="l">
                        <a:lnSpc>
                          <a:spcPts val="4320"/>
                        </a:lnSpc>
                        <a:defRPr/>
                      </a:pPr>
                      <a:r>
                        <a:rPr lang="en-US" sz="3600">
                          <a:solidFill>
                            <a:srgbClr val="000000"/>
                          </a:solidFill>
                          <a:latin typeface="Arimo Bold"/>
                        </a:rPr>
                        <a:t>INTRODUCTION</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r>
              <a:tr h="925286">
                <a:tc>
                  <a:txBody>
                    <a:bodyPr anchor="t" rtlCol="false"/>
                    <a:lstStyle/>
                    <a:p>
                      <a:pPr algn="l">
                        <a:lnSpc>
                          <a:spcPts val="4320"/>
                        </a:lnSpc>
                        <a:defRPr/>
                      </a:pPr>
                      <a:r>
                        <a:rPr lang="en-US" sz="3600">
                          <a:solidFill>
                            <a:srgbClr val="0070C0"/>
                          </a:solidFill>
                          <a:latin typeface="Arimo Bold"/>
                        </a:rPr>
                        <a:t>02</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c>
                  <a:txBody>
                    <a:bodyPr anchor="t" rtlCol="false"/>
                    <a:lstStyle/>
                    <a:p>
                      <a:pPr algn="l">
                        <a:lnSpc>
                          <a:spcPts val="4320"/>
                        </a:lnSpc>
                        <a:defRPr/>
                      </a:pPr>
                      <a:r>
                        <a:rPr lang="en-US" sz="3600">
                          <a:solidFill>
                            <a:srgbClr val="000000"/>
                          </a:solidFill>
                          <a:latin typeface="Arimo Bold"/>
                        </a:rPr>
                        <a:t>LITERATURE REVIEW</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r>
              <a:tr h="925286">
                <a:tc>
                  <a:txBody>
                    <a:bodyPr anchor="t" rtlCol="false"/>
                    <a:lstStyle/>
                    <a:p>
                      <a:pPr algn="l">
                        <a:lnSpc>
                          <a:spcPts val="4320"/>
                        </a:lnSpc>
                        <a:defRPr/>
                      </a:pPr>
                      <a:r>
                        <a:rPr lang="en-US" sz="3600">
                          <a:solidFill>
                            <a:srgbClr val="0070C0"/>
                          </a:solidFill>
                          <a:latin typeface="Arimo Bold"/>
                        </a:rPr>
                        <a:t>03</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c>
                  <a:txBody>
                    <a:bodyPr anchor="t" rtlCol="false"/>
                    <a:lstStyle/>
                    <a:p>
                      <a:pPr algn="l">
                        <a:lnSpc>
                          <a:spcPts val="4320"/>
                        </a:lnSpc>
                        <a:defRPr/>
                      </a:pPr>
                      <a:r>
                        <a:rPr lang="en-US" sz="3600">
                          <a:solidFill>
                            <a:srgbClr val="000000"/>
                          </a:solidFill>
                          <a:latin typeface="Arimo Bold"/>
                        </a:rPr>
                        <a:t>RESEARCH GAP</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r>
              <a:tr h="925286">
                <a:tc>
                  <a:txBody>
                    <a:bodyPr anchor="t" rtlCol="false"/>
                    <a:lstStyle/>
                    <a:p>
                      <a:pPr algn="l">
                        <a:lnSpc>
                          <a:spcPts val="4320"/>
                        </a:lnSpc>
                        <a:defRPr/>
                      </a:pPr>
                      <a:r>
                        <a:rPr lang="en-US" sz="3600">
                          <a:solidFill>
                            <a:srgbClr val="0070C0"/>
                          </a:solidFill>
                          <a:latin typeface="Arimo Bold"/>
                        </a:rPr>
                        <a:t>04</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c>
                  <a:txBody>
                    <a:bodyPr anchor="t" rtlCol="false"/>
                    <a:lstStyle/>
                    <a:p>
                      <a:pPr algn="l">
                        <a:lnSpc>
                          <a:spcPts val="4320"/>
                        </a:lnSpc>
                        <a:defRPr/>
                      </a:pPr>
                      <a:r>
                        <a:rPr lang="en-US" sz="3600">
                          <a:solidFill>
                            <a:srgbClr val="000000"/>
                          </a:solidFill>
                          <a:latin typeface="Arimo Bold"/>
                        </a:rPr>
                        <a:t>NOVELTY</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r>
              <a:tr h="925286">
                <a:tc>
                  <a:txBody>
                    <a:bodyPr anchor="t" rtlCol="false"/>
                    <a:lstStyle/>
                    <a:p>
                      <a:pPr algn="l">
                        <a:lnSpc>
                          <a:spcPts val="4320"/>
                        </a:lnSpc>
                        <a:defRPr/>
                      </a:pPr>
                      <a:r>
                        <a:rPr lang="en-US" sz="3600">
                          <a:solidFill>
                            <a:srgbClr val="0070C0"/>
                          </a:solidFill>
                          <a:latin typeface="Arimo Bold"/>
                        </a:rPr>
                        <a:t>05</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c>
                  <a:txBody>
                    <a:bodyPr anchor="t" rtlCol="false"/>
                    <a:lstStyle/>
                    <a:p>
                      <a:pPr algn="l">
                        <a:lnSpc>
                          <a:spcPts val="4320"/>
                        </a:lnSpc>
                        <a:defRPr/>
                      </a:pPr>
                      <a:r>
                        <a:rPr lang="en-US" sz="3600">
                          <a:solidFill>
                            <a:srgbClr val="000000"/>
                          </a:solidFill>
                          <a:latin typeface="Arimo Bold"/>
                        </a:rPr>
                        <a:t>METHODOLOGY</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r>
              <a:tr h="925286">
                <a:tc>
                  <a:txBody>
                    <a:bodyPr anchor="t" rtlCol="false"/>
                    <a:lstStyle/>
                    <a:p>
                      <a:pPr algn="l">
                        <a:lnSpc>
                          <a:spcPts val="3840"/>
                        </a:lnSpc>
                        <a:defRPr/>
                      </a:pPr>
                      <a:r>
                        <a:rPr lang="en-US" sz="3200">
                          <a:solidFill>
                            <a:srgbClr val="0070C0"/>
                          </a:solidFill>
                          <a:latin typeface="Roboto Bold"/>
                        </a:rPr>
                        <a:t>06      </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c>
                  <a:txBody>
                    <a:bodyPr anchor="t" rtlCol="false"/>
                    <a:lstStyle/>
                    <a:p>
                      <a:pPr algn="l">
                        <a:lnSpc>
                          <a:spcPts val="4320"/>
                        </a:lnSpc>
                        <a:defRPr/>
                      </a:pPr>
                      <a:r>
                        <a:rPr lang="en-US" sz="3600">
                          <a:solidFill>
                            <a:srgbClr val="000000"/>
                          </a:solidFill>
                          <a:latin typeface="Arimo Bold"/>
                        </a:rPr>
                        <a:t>RESULTS</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666666"/>
                      </a:solidFill>
                      <a:prstDash val="solid"/>
                      <a:round/>
                      <a:headEnd type="none" w="med" len="med"/>
                      <a:tailEnd type="none" w="med" len="med"/>
                    </a:lnB>
                  </a:tcPr>
                </a:tc>
              </a:tr>
              <a:tr h="925286">
                <a:tc>
                  <a:txBody>
                    <a:bodyPr anchor="t" rtlCol="false"/>
                    <a:lstStyle/>
                    <a:p>
                      <a:pPr algn="l">
                        <a:lnSpc>
                          <a:spcPts val="3840"/>
                        </a:lnSpc>
                        <a:defRPr/>
                      </a:pPr>
                      <a:r>
                        <a:rPr lang="en-US" sz="3200">
                          <a:solidFill>
                            <a:srgbClr val="0070C0"/>
                          </a:solidFill>
                          <a:latin typeface="Roboto Bold"/>
                        </a:rPr>
                        <a:t>07</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9E9E9E"/>
                      </a:solidFill>
                      <a:prstDash val="solid"/>
                      <a:round/>
                      <a:headEnd type="none" w="med" len="med"/>
                      <a:tailEnd type="none" w="med" len="med"/>
                    </a:lnB>
                  </a:tcPr>
                </a:tc>
                <a:tc>
                  <a:txBody>
                    <a:bodyPr anchor="t" rtlCol="false"/>
                    <a:lstStyle/>
                    <a:p>
                      <a:pPr algn="l">
                        <a:lnSpc>
                          <a:spcPts val="4320"/>
                        </a:lnSpc>
                        <a:defRPr/>
                      </a:pPr>
                      <a:r>
                        <a:rPr lang="en-US" sz="3600">
                          <a:solidFill>
                            <a:srgbClr val="000000"/>
                          </a:solidFill>
                          <a:latin typeface="Arimo Bold"/>
                        </a:rPr>
                        <a:t>CONCLUSION</a:t>
                      </a:r>
                      <a:endParaRPr lang="en-US" sz="1100"/>
                    </a:p>
                  </a:txBody>
                  <a:tcPr marL="91425" marR="91425" marT="91425" marB="91425"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666666"/>
                      </a:solidFill>
                      <a:prstDash val="solid"/>
                      <a:round/>
                      <a:headEnd type="none" w="med" len="med"/>
                      <a:tailEnd type="none" w="med" len="med"/>
                    </a:lnT>
                    <a:lnB cmpd="sng" algn="ctr" cap="flat" w="9525">
                      <a:solidFill>
                        <a:srgbClr val="9E9E9E"/>
                      </a:solidFill>
                      <a:prstDash val="solid"/>
                      <a:round/>
                      <a:headEnd type="none" w="med" len="med"/>
                      <a:tailEnd type="none" w="med" len="med"/>
                    </a:lnB>
                  </a:tcPr>
                </a:tc>
              </a:tr>
            </a:tbl>
          </a:graphicData>
        </a:graphic>
      </p:graphicFrame>
      <p:sp>
        <p:nvSpPr>
          <p:cNvPr name="Freeform 4" id="4"/>
          <p:cNvSpPr/>
          <p:nvPr/>
        </p:nvSpPr>
        <p:spPr>
          <a:xfrm flipH="false" flipV="false" rot="0">
            <a:off x="10723986" y="2689165"/>
            <a:ext cx="6535314" cy="5932066"/>
          </a:xfrm>
          <a:custGeom>
            <a:avLst/>
            <a:gdLst/>
            <a:ahLst/>
            <a:cxnLst/>
            <a:rect r="r" b="b" t="t" l="l"/>
            <a:pathLst>
              <a:path h="5932066" w="6535314">
                <a:moveTo>
                  <a:pt x="0" y="0"/>
                </a:moveTo>
                <a:lnTo>
                  <a:pt x="6535314" y="0"/>
                </a:lnTo>
                <a:lnTo>
                  <a:pt x="6535314" y="5932066"/>
                </a:lnTo>
                <a:lnTo>
                  <a:pt x="0" y="5932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288213" y="169820"/>
            <a:ext cx="13711574" cy="342900"/>
          </a:xfrm>
          <a:prstGeom prst="rect">
            <a:avLst/>
          </a:prstGeom>
        </p:spPr>
        <p:txBody>
          <a:bodyPr anchor="t" rtlCol="false" tIns="0" lIns="0" bIns="0" rIns="0">
            <a:spAutoFit/>
          </a:bodyPr>
          <a:lstStyle/>
          <a:p>
            <a:pPr algn="ctr">
              <a:lnSpc>
                <a:spcPts val="2400"/>
              </a:lnSpc>
            </a:pPr>
            <a:r>
              <a:rPr lang="en-US" sz="2000">
                <a:solidFill>
                  <a:srgbClr val="000000"/>
                </a:solidFill>
                <a:latin typeface="Arial Bold Italics"/>
              </a:rPr>
              <a:t>CV CP ESE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49599" y="5649070"/>
            <a:ext cx="12988803" cy="4496552"/>
          </a:xfrm>
          <a:custGeom>
            <a:avLst/>
            <a:gdLst/>
            <a:ahLst/>
            <a:cxnLst/>
            <a:rect r="r" b="b" t="t" l="l"/>
            <a:pathLst>
              <a:path h="4496552" w="12988803">
                <a:moveTo>
                  <a:pt x="0" y="0"/>
                </a:moveTo>
                <a:lnTo>
                  <a:pt x="12988802" y="0"/>
                </a:lnTo>
                <a:lnTo>
                  <a:pt x="12988802" y="4496552"/>
                </a:lnTo>
                <a:lnTo>
                  <a:pt x="0" y="4496552"/>
                </a:lnTo>
                <a:lnTo>
                  <a:pt x="0" y="0"/>
                </a:lnTo>
                <a:close/>
              </a:path>
            </a:pathLst>
          </a:custGeom>
          <a:blipFill>
            <a:blip r:embed="rId3"/>
            <a:stretch>
              <a:fillRect l="0" t="0" r="0" b="0"/>
            </a:stretch>
          </a:blipFill>
        </p:spPr>
      </p:sp>
      <p:sp>
        <p:nvSpPr>
          <p:cNvPr name="TextBox 3" id="3"/>
          <p:cNvSpPr txBox="true"/>
          <p:nvPr/>
        </p:nvSpPr>
        <p:spPr>
          <a:xfrm rot="0">
            <a:off x="1151189" y="304824"/>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RESULTS (Other Monuments and Image inputs)</a:t>
            </a:r>
          </a:p>
        </p:txBody>
      </p:sp>
      <p:sp>
        <p:nvSpPr>
          <p:cNvPr name="Freeform 4" id="4"/>
          <p:cNvSpPr/>
          <p:nvPr/>
        </p:nvSpPr>
        <p:spPr>
          <a:xfrm flipH="false" flipV="false" rot="0">
            <a:off x="2649599" y="1200174"/>
            <a:ext cx="12988803" cy="4329601"/>
          </a:xfrm>
          <a:custGeom>
            <a:avLst/>
            <a:gdLst/>
            <a:ahLst/>
            <a:cxnLst/>
            <a:rect r="r" b="b" t="t" l="l"/>
            <a:pathLst>
              <a:path h="4329601" w="12988803">
                <a:moveTo>
                  <a:pt x="0" y="0"/>
                </a:moveTo>
                <a:lnTo>
                  <a:pt x="12988802" y="0"/>
                </a:lnTo>
                <a:lnTo>
                  <a:pt x="12988802" y="4329601"/>
                </a:lnTo>
                <a:lnTo>
                  <a:pt x="0" y="4329601"/>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54158" y="1770326"/>
            <a:ext cx="10379685" cy="7686674"/>
          </a:xfrm>
          <a:custGeom>
            <a:avLst/>
            <a:gdLst/>
            <a:ahLst/>
            <a:cxnLst/>
            <a:rect r="r" b="b" t="t" l="l"/>
            <a:pathLst>
              <a:path h="7686674" w="10379685">
                <a:moveTo>
                  <a:pt x="0" y="0"/>
                </a:moveTo>
                <a:lnTo>
                  <a:pt x="10379684" y="0"/>
                </a:lnTo>
                <a:lnTo>
                  <a:pt x="10379684" y="7686674"/>
                </a:lnTo>
                <a:lnTo>
                  <a:pt x="0" y="7686674"/>
                </a:lnTo>
                <a:lnTo>
                  <a:pt x="0" y="0"/>
                </a:lnTo>
                <a:close/>
              </a:path>
            </a:pathLst>
          </a:custGeom>
          <a:blipFill>
            <a:blip r:embed="rId3"/>
            <a:stretch>
              <a:fillRect l="0" t="0" r="0" b="0"/>
            </a:stretch>
          </a:blipFill>
        </p:spPr>
      </p:sp>
      <p:sp>
        <p:nvSpPr>
          <p:cNvPr name="TextBox 3" id="3"/>
          <p:cNvSpPr txBox="true"/>
          <p:nvPr/>
        </p:nvSpPr>
        <p:spPr>
          <a:xfrm rot="0">
            <a:off x="1005825" y="619125"/>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COMPARISION OF EXISTING SYSTEM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09650"/>
            <a:ext cx="13354159" cy="771525"/>
          </a:xfrm>
          <a:prstGeom prst="rect">
            <a:avLst/>
          </a:prstGeom>
        </p:spPr>
        <p:txBody>
          <a:bodyPr anchor="t" rtlCol="false" tIns="0" lIns="0" bIns="0" rIns="0">
            <a:spAutoFit/>
          </a:bodyPr>
          <a:lstStyle/>
          <a:p>
            <a:pPr>
              <a:lnSpc>
                <a:spcPts val="5999"/>
              </a:lnSpc>
            </a:pPr>
            <a:r>
              <a:rPr lang="en-US" sz="4999">
                <a:solidFill>
                  <a:srgbClr val="0070C0"/>
                </a:solidFill>
                <a:latin typeface="Arimo Bold"/>
              </a:rPr>
              <a:t>CONCLUSION</a:t>
            </a:r>
          </a:p>
        </p:txBody>
      </p:sp>
      <p:sp>
        <p:nvSpPr>
          <p:cNvPr name="TextBox 3" id="3"/>
          <p:cNvSpPr txBox="true"/>
          <p:nvPr/>
        </p:nvSpPr>
        <p:spPr>
          <a:xfrm rot="0">
            <a:off x="1028700" y="2128837"/>
            <a:ext cx="12672434" cy="600075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Arimo"/>
              </a:rPr>
              <a:t>Combination of Markov Random Fields and Riemannian Rank Adaptive methods for superior performance in removing atmospheric haze and enhancing clarity.</a:t>
            </a:r>
          </a:p>
          <a:p>
            <a:pPr marL="777240" indent="-388620" lvl="1">
              <a:lnSpc>
                <a:spcPts val="4320"/>
              </a:lnSpc>
              <a:buFont typeface="Arial"/>
              <a:buChar char="•"/>
            </a:pPr>
            <a:r>
              <a:rPr lang="en-US" sz="3600">
                <a:solidFill>
                  <a:srgbClr val="000000"/>
                </a:solidFill>
                <a:latin typeface="Arimo"/>
              </a:rPr>
              <a:t>Concluded that the proposed system outperforms individual techniques through quantitative analysis and qualitative visual assessments</a:t>
            </a:r>
          </a:p>
          <a:p>
            <a:pPr marL="777240" indent="-388620" lvl="1">
              <a:lnSpc>
                <a:spcPts val="4320"/>
              </a:lnSpc>
              <a:buFont typeface="Arial"/>
              <a:buChar char="•"/>
            </a:pPr>
            <a:r>
              <a:rPr lang="en-US" sz="3600">
                <a:solidFill>
                  <a:srgbClr val="000000"/>
                </a:solidFill>
                <a:latin typeface="Arimo"/>
              </a:rPr>
              <a:t>Mitigates haze, reveals obscured details, and restores vibrant colors and depth perception.</a:t>
            </a:r>
          </a:p>
          <a:p>
            <a:pPr marL="777240" indent="-388620" lvl="1">
              <a:lnSpc>
                <a:spcPts val="4320"/>
              </a:lnSpc>
              <a:buFont typeface="Arial"/>
              <a:buChar char="•"/>
            </a:pPr>
            <a:r>
              <a:rPr lang="en-US" sz="3600">
                <a:solidFill>
                  <a:srgbClr val="000000"/>
                </a:solidFill>
                <a:latin typeface="Arimo"/>
              </a:rPr>
              <a:t>Lowest Entropy of 6.0 for the enhanced image</a:t>
            </a:r>
          </a:p>
          <a:p>
            <a:pPr algn="l" marL="777240" indent="-388620" lvl="1">
              <a:lnSpc>
                <a:spcPts val="4320"/>
              </a:lnSpc>
              <a:buFont typeface="Arial"/>
              <a:buChar char="•"/>
            </a:pPr>
            <a:r>
              <a:rPr lang="en-US" sz="3600">
                <a:solidFill>
                  <a:srgbClr val="000000"/>
                </a:solidFill>
                <a:latin typeface="Arimo"/>
              </a:rPr>
              <a:t>Highest Visibility Metric of 29.12 and improved MSE of 109.93 compared to the hazy image.</a:t>
            </a:r>
          </a:p>
        </p:txBody>
      </p:sp>
      <p:sp>
        <p:nvSpPr>
          <p:cNvPr name="Freeform 4" id="4" descr="How To Distinguish Conclusion From Summary?"/>
          <p:cNvSpPr/>
          <p:nvPr/>
        </p:nvSpPr>
        <p:spPr>
          <a:xfrm flipH="false" flipV="false" rot="0">
            <a:off x="14382859" y="1028700"/>
            <a:ext cx="2899316" cy="2640158"/>
          </a:xfrm>
          <a:custGeom>
            <a:avLst/>
            <a:gdLst/>
            <a:ahLst/>
            <a:cxnLst/>
            <a:rect r="r" b="b" t="t" l="l"/>
            <a:pathLst>
              <a:path h="2640158" w="2899316">
                <a:moveTo>
                  <a:pt x="0" y="0"/>
                </a:moveTo>
                <a:lnTo>
                  <a:pt x="2899316" y="0"/>
                </a:lnTo>
                <a:lnTo>
                  <a:pt x="2899316" y="2640158"/>
                </a:lnTo>
                <a:lnTo>
                  <a:pt x="0" y="2640158"/>
                </a:lnTo>
                <a:lnTo>
                  <a:pt x="0" y="0"/>
                </a:lnTo>
                <a:close/>
              </a:path>
            </a:pathLst>
          </a:custGeom>
          <a:blipFill>
            <a:blip r:embed="rId3"/>
            <a:stretch>
              <a:fillRect l="-82167" t="-48928" r="-82684" b="-44970"/>
            </a:stretch>
          </a:blipFill>
        </p:spPr>
      </p:sp>
      <p:sp>
        <p:nvSpPr>
          <p:cNvPr name="Freeform 5" id="5" descr="Conclusion Icon Images – Browse 191,489 Stock Photos, Vectors, and Video |  Adobe Stock"/>
          <p:cNvSpPr/>
          <p:nvPr/>
        </p:nvSpPr>
        <p:spPr>
          <a:xfrm flipH="false" flipV="false" rot="0">
            <a:off x="14382859" y="6478826"/>
            <a:ext cx="2899316" cy="2779474"/>
          </a:xfrm>
          <a:custGeom>
            <a:avLst/>
            <a:gdLst/>
            <a:ahLst/>
            <a:cxnLst/>
            <a:rect r="r" b="b" t="t" l="l"/>
            <a:pathLst>
              <a:path h="2779474" w="2899316">
                <a:moveTo>
                  <a:pt x="0" y="0"/>
                </a:moveTo>
                <a:lnTo>
                  <a:pt x="2899316" y="0"/>
                </a:lnTo>
                <a:lnTo>
                  <a:pt x="2899316" y="2779474"/>
                </a:lnTo>
                <a:lnTo>
                  <a:pt x="0" y="2779474"/>
                </a:lnTo>
                <a:lnTo>
                  <a:pt x="0" y="0"/>
                </a:lnTo>
                <a:close/>
              </a:path>
            </a:pathLst>
          </a:custGeom>
          <a:blipFill>
            <a:blip r:embed="rId4"/>
            <a:stretch>
              <a:fillRect l="-27527" t="-36391" r="-32682" b="-30726"/>
            </a:stretch>
          </a:blipFill>
        </p:spPr>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5825" y="1000125"/>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REFERENCES</a:t>
            </a:r>
          </a:p>
        </p:txBody>
      </p:sp>
      <p:sp>
        <p:nvSpPr>
          <p:cNvPr name="TextBox 3" id="3"/>
          <p:cNvSpPr txBox="true"/>
          <p:nvPr/>
        </p:nvSpPr>
        <p:spPr>
          <a:xfrm rot="0">
            <a:off x="906475" y="2509152"/>
            <a:ext cx="16475050" cy="5297272"/>
          </a:xfrm>
          <a:prstGeom prst="rect">
            <a:avLst/>
          </a:prstGeom>
        </p:spPr>
        <p:txBody>
          <a:bodyPr anchor="t" rtlCol="false" tIns="0" lIns="0" bIns="0" rIns="0">
            <a:spAutoFit/>
          </a:bodyPr>
          <a:lstStyle/>
          <a:p>
            <a:pPr>
              <a:lnSpc>
                <a:spcPts val="2797"/>
              </a:lnSpc>
            </a:pPr>
            <a:r>
              <a:rPr lang="en-US" sz="2589">
                <a:solidFill>
                  <a:srgbClr val="000000"/>
                </a:solidFill>
                <a:latin typeface="Roboto"/>
              </a:rPr>
              <a:t>[1] Y. Tan and G. Wang, "Image Haze Removal Based on Superpixels and Markov Random Field," in IEEE Access, vol. 8, pp. 60728-60736, 2020, doi: 10.1109/ACCESS.2020.2982910.</a:t>
            </a:r>
          </a:p>
          <a:p>
            <a:pPr>
              <a:lnSpc>
                <a:spcPts val="2797"/>
              </a:lnSpc>
            </a:pPr>
          </a:p>
          <a:p>
            <a:pPr>
              <a:lnSpc>
                <a:spcPts val="2797"/>
              </a:lnSpc>
            </a:pPr>
            <a:r>
              <a:rPr lang="en-US" sz="2589">
                <a:solidFill>
                  <a:srgbClr val="000000"/>
                </a:solidFill>
                <a:latin typeface="Roboto"/>
              </a:rPr>
              <a:t>[2] L. Caraffa and J. -P. Tarel, "Markov Random Field model for single image defogging," 2013 IEEE Intelligent Vehicles Symposium (IV), Gold Coast, QLD, Australia, 2013, pp. 994-999, doi: 10.1109/IVS.2013.6629596.</a:t>
            </a:r>
          </a:p>
          <a:p>
            <a:pPr>
              <a:lnSpc>
                <a:spcPts val="2797"/>
              </a:lnSpc>
            </a:pPr>
          </a:p>
          <a:p>
            <a:pPr>
              <a:lnSpc>
                <a:spcPts val="2797"/>
              </a:lnSpc>
            </a:pPr>
            <a:r>
              <a:rPr lang="en-US" sz="2589">
                <a:solidFill>
                  <a:srgbClr val="000000"/>
                </a:solidFill>
                <a:latin typeface="Roboto"/>
              </a:rPr>
              <a:t>[3] Xu, H., Tan, Y., Wang, W. et al. Image Dehazing by Incorporating Markov Random Field with Dark Channel Prior. J. Ocean Univ. China 19, 551–560 (2020). https://doi.org/10.1007/s11802-020-4003-6</a:t>
            </a:r>
          </a:p>
          <a:p>
            <a:pPr>
              <a:lnSpc>
                <a:spcPts val="2797"/>
              </a:lnSpc>
            </a:pPr>
          </a:p>
          <a:p>
            <a:pPr>
              <a:lnSpc>
                <a:spcPts val="2797"/>
              </a:lnSpc>
            </a:pPr>
            <a:r>
              <a:rPr lang="en-US" sz="2589">
                <a:solidFill>
                  <a:srgbClr val="000000"/>
                </a:solidFill>
                <a:latin typeface="Roboto"/>
              </a:rPr>
              <a:t>[4] Chen, Bo-Hao, and Shih-Chia Huang. "An advanced visibility restoration algorithm for single hazy images." ACM Transactions on Multimedia Computing, Communications, and Applications (TOMM) 11, no. 4 (2015): 1-21.</a:t>
            </a:r>
          </a:p>
          <a:p>
            <a:pPr>
              <a:lnSpc>
                <a:spcPts val="2797"/>
              </a:lnSpc>
            </a:pPr>
          </a:p>
          <a:p>
            <a:pPr algn="l">
              <a:lnSpc>
                <a:spcPts val="2797"/>
              </a:lnSpc>
            </a:pPr>
            <a:r>
              <a:rPr lang="en-US" sz="2589">
                <a:solidFill>
                  <a:srgbClr val="000000"/>
                </a:solidFill>
                <a:latin typeface="Roboto"/>
              </a:rPr>
              <a:t>[5] S. K. Sahoo, A. Kumari and M. C. Chinnaiah, "Fast and Efficient Visibility Restoration Technique for Single Image Dehazing and Defogging," in IEEE Access, vol. 9, pp. 48131-48146, 2021, doi: 10.1109/ACCESS.2021.3068446.</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5825" y="1000125"/>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REFERENCES</a:t>
            </a:r>
          </a:p>
        </p:txBody>
      </p:sp>
      <p:sp>
        <p:nvSpPr>
          <p:cNvPr name="TextBox 3" id="3"/>
          <p:cNvSpPr txBox="true"/>
          <p:nvPr/>
        </p:nvSpPr>
        <p:spPr>
          <a:xfrm rot="0">
            <a:off x="906475" y="2244218"/>
            <a:ext cx="16475050" cy="6354547"/>
          </a:xfrm>
          <a:prstGeom prst="rect">
            <a:avLst/>
          </a:prstGeom>
        </p:spPr>
        <p:txBody>
          <a:bodyPr anchor="t" rtlCol="false" tIns="0" lIns="0" bIns="0" rIns="0">
            <a:spAutoFit/>
          </a:bodyPr>
          <a:lstStyle/>
          <a:p>
            <a:pPr>
              <a:lnSpc>
                <a:spcPts val="2797"/>
              </a:lnSpc>
            </a:pPr>
            <a:r>
              <a:rPr lang="en-US" sz="2589">
                <a:solidFill>
                  <a:srgbClr val="000000"/>
                </a:solidFill>
                <a:latin typeface="Roboto"/>
              </a:rPr>
              <a:t>[6] Bansal, Bindu, Jagroop Singh Sidhu, and Kiran Jyoti. "A review of image restoration based image defogging algorithms." International Journal of Image, Graphics and Signal Processing 9, no. 11 (2017): 62.</a:t>
            </a:r>
          </a:p>
          <a:p>
            <a:pPr>
              <a:lnSpc>
                <a:spcPts val="2797"/>
              </a:lnSpc>
            </a:pPr>
          </a:p>
          <a:p>
            <a:pPr>
              <a:lnSpc>
                <a:spcPts val="2797"/>
              </a:lnSpc>
            </a:pPr>
            <a:r>
              <a:rPr lang="en-US" sz="2589">
                <a:solidFill>
                  <a:srgbClr val="000000"/>
                </a:solidFill>
                <a:latin typeface="Roboto"/>
              </a:rPr>
              <a:t>[7] B. Vandereycken and A. Uschmajew, "Greedy rank updates combined with Riemannian descent methods for low-rank optimization," 2015 International Conference on Sampling Theory and Applications (SampTA), Washington, DC, USA, 2015, pp. 420-424, doi: 10.1109/SAMPTA.2015.7148925.</a:t>
            </a:r>
          </a:p>
          <a:p>
            <a:pPr>
              <a:lnSpc>
                <a:spcPts val="2797"/>
              </a:lnSpc>
            </a:pPr>
          </a:p>
          <a:p>
            <a:pPr>
              <a:lnSpc>
                <a:spcPts val="2797"/>
              </a:lnSpc>
            </a:pPr>
            <a:r>
              <a:rPr lang="en-US" sz="2589">
                <a:solidFill>
                  <a:srgbClr val="000000"/>
                </a:solidFill>
                <a:latin typeface="Roboto"/>
              </a:rPr>
              <a:t>[8] R. Yamaki and A. Hirose, "Singular Unit Restoration in Interferograms Based on Complex-Valued Markov Random Field Model for Phase Unwrapping," in IEEE Geoscience and Remote Sensing Letters, vol. 6, no. 1, pp. 18-22, Jan. 2009, doi: 10.1109/LGRS.2008.2005588.</a:t>
            </a:r>
          </a:p>
          <a:p>
            <a:pPr>
              <a:lnSpc>
                <a:spcPts val="2797"/>
              </a:lnSpc>
            </a:pPr>
          </a:p>
          <a:p>
            <a:pPr>
              <a:lnSpc>
                <a:spcPts val="2797"/>
              </a:lnSpc>
            </a:pPr>
            <a:r>
              <a:rPr lang="en-US" sz="2589">
                <a:solidFill>
                  <a:srgbClr val="000000"/>
                </a:solidFill>
                <a:latin typeface="Roboto"/>
              </a:rPr>
              <a:t>[9] S. Derin Babacan, R. Molina and A. K. Katsaggelos, "Generalized Gaussian Markov random field image restoration using variational distribution approximation," 2008 IEEE International Conference on Acoustics, Speech and Signal Processing, Las Vegas, NV, USA, 2008, pp. 1265-1268, doi: 10.1109/ICASSP.2008.4517847.</a:t>
            </a:r>
          </a:p>
          <a:p>
            <a:pPr>
              <a:lnSpc>
                <a:spcPts val="2797"/>
              </a:lnSpc>
            </a:pPr>
          </a:p>
          <a:p>
            <a:pPr algn="l">
              <a:lnSpc>
                <a:spcPts val="2797"/>
              </a:lnSpc>
            </a:pPr>
            <a:r>
              <a:rPr lang="en-US" sz="2589">
                <a:solidFill>
                  <a:srgbClr val="000000"/>
                </a:solidFill>
                <a:latin typeface="Roboto"/>
              </a:rPr>
              <a:t>[10] </a:t>
            </a:r>
            <a:r>
              <a:rPr lang="en-US" sz="2589">
                <a:solidFill>
                  <a:srgbClr val="000000"/>
                </a:solidFill>
                <a:latin typeface="Roboto"/>
              </a:rPr>
              <a:t>X. Mei, "Video inpainting by Markov Random Field modeling and Gibbs sampling," 2017 IEEE 2nd Advanced Information Technology, Electronic and Automation Control Conference (IAEAC), Chongqing, China, 2017, pp. 2275-2278, doi: 10.1109/IAEAC.2017.8054425.</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14824" y="3605212"/>
            <a:ext cx="16858352" cy="3000375"/>
          </a:xfrm>
          <a:prstGeom prst="rect">
            <a:avLst/>
          </a:prstGeom>
        </p:spPr>
        <p:txBody>
          <a:bodyPr anchor="t" rtlCol="false" tIns="0" lIns="0" bIns="0" rIns="0">
            <a:spAutoFit/>
          </a:bodyPr>
          <a:lstStyle/>
          <a:p>
            <a:pPr algn="ctr">
              <a:lnSpc>
                <a:spcPts val="23039"/>
              </a:lnSpc>
            </a:pPr>
            <a:r>
              <a:rPr lang="en-US" sz="19200">
                <a:solidFill>
                  <a:srgbClr val="0070C0"/>
                </a:solidFill>
                <a:latin typeface="Arimo Bold"/>
              </a:rPr>
              <a:t>THANK YOU</a:t>
            </a:r>
          </a:p>
        </p:txBody>
      </p:sp>
      <p:sp>
        <p:nvSpPr>
          <p:cNvPr name="TextBox 3" id="3"/>
          <p:cNvSpPr txBox="true"/>
          <p:nvPr/>
        </p:nvSpPr>
        <p:spPr>
          <a:xfrm rot="0">
            <a:off x="714826" y="6806457"/>
            <a:ext cx="16858350" cy="1209675"/>
          </a:xfrm>
          <a:prstGeom prst="rect">
            <a:avLst/>
          </a:prstGeom>
        </p:spPr>
        <p:txBody>
          <a:bodyPr anchor="t" rtlCol="false" tIns="0" lIns="0" bIns="0" rIns="0">
            <a:spAutoFit/>
          </a:bodyPr>
          <a:lstStyle/>
          <a:p>
            <a:pPr algn="ctr">
              <a:lnSpc>
                <a:spcPts val="4800"/>
              </a:lnSpc>
            </a:pPr>
            <a:r>
              <a:rPr lang="en-US" sz="4000">
                <a:solidFill>
                  <a:srgbClr val="000000"/>
                </a:solidFill>
                <a:latin typeface="Roboto Slab"/>
              </a:rPr>
              <a:t>We would like to extend our sincere gratitude and thank you for giving us the opportunity to present our work.</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5825" y="566738"/>
            <a:ext cx="16276350" cy="885825"/>
          </a:xfrm>
          <a:prstGeom prst="rect">
            <a:avLst/>
          </a:prstGeom>
        </p:spPr>
        <p:txBody>
          <a:bodyPr anchor="t" rtlCol="false" tIns="0" lIns="0" bIns="0" rIns="0">
            <a:spAutoFit/>
          </a:bodyPr>
          <a:lstStyle/>
          <a:p>
            <a:pPr algn="ctr">
              <a:lnSpc>
                <a:spcPts val="6719"/>
              </a:lnSpc>
            </a:pPr>
            <a:r>
              <a:rPr lang="en-US" sz="5599">
                <a:solidFill>
                  <a:srgbClr val="0070C0"/>
                </a:solidFill>
                <a:latin typeface="Arimo Bold"/>
              </a:rPr>
              <a:t>INTRODUCTION</a:t>
            </a:r>
          </a:p>
        </p:txBody>
      </p:sp>
      <p:grpSp>
        <p:nvGrpSpPr>
          <p:cNvPr name="Group 3" id="3"/>
          <p:cNvGrpSpPr/>
          <p:nvPr/>
        </p:nvGrpSpPr>
        <p:grpSpPr>
          <a:xfrm rot="0">
            <a:off x="1347588" y="2040960"/>
            <a:ext cx="1280242" cy="1259800"/>
            <a:chOff x="0" y="0"/>
            <a:chExt cx="1706989" cy="1679733"/>
          </a:xfrm>
        </p:grpSpPr>
        <p:sp>
          <p:nvSpPr>
            <p:cNvPr name="Freeform 4" id="4"/>
            <p:cNvSpPr/>
            <p:nvPr/>
          </p:nvSpPr>
          <p:spPr>
            <a:xfrm flipH="false" flipV="false" rot="0">
              <a:off x="33909" y="33909"/>
              <a:ext cx="1638046" cy="1611884"/>
            </a:xfrm>
            <a:custGeom>
              <a:avLst/>
              <a:gdLst/>
              <a:ahLst/>
              <a:cxnLst/>
              <a:rect r="r" b="b" t="t" l="l"/>
              <a:pathLst>
                <a:path h="1611884" w="1638046">
                  <a:moveTo>
                    <a:pt x="0" y="805942"/>
                  </a:moveTo>
                  <a:cubicBezTo>
                    <a:pt x="0" y="360807"/>
                    <a:pt x="366776" y="0"/>
                    <a:pt x="819023" y="0"/>
                  </a:cubicBezTo>
                  <a:cubicBezTo>
                    <a:pt x="1271270" y="0"/>
                    <a:pt x="1638046" y="360807"/>
                    <a:pt x="1638046" y="805942"/>
                  </a:cubicBezTo>
                  <a:cubicBezTo>
                    <a:pt x="1638046" y="1251077"/>
                    <a:pt x="1271270" y="1611884"/>
                    <a:pt x="819023" y="1611884"/>
                  </a:cubicBezTo>
                  <a:cubicBezTo>
                    <a:pt x="366776" y="1611884"/>
                    <a:pt x="0" y="1251077"/>
                    <a:pt x="0" y="805942"/>
                  </a:cubicBezTo>
                  <a:close/>
                </a:path>
              </a:pathLst>
            </a:custGeom>
            <a:solidFill>
              <a:srgbClr val="FFFFFF"/>
            </a:solidFill>
          </p:spPr>
        </p:sp>
        <p:sp>
          <p:nvSpPr>
            <p:cNvPr name="Freeform 5" id="5"/>
            <p:cNvSpPr/>
            <p:nvPr/>
          </p:nvSpPr>
          <p:spPr>
            <a:xfrm flipH="false" flipV="false" rot="0">
              <a:off x="0" y="0"/>
              <a:ext cx="1705864" cy="1679829"/>
            </a:xfrm>
            <a:custGeom>
              <a:avLst/>
              <a:gdLst/>
              <a:ahLst/>
              <a:cxnLst/>
              <a:rect r="r" b="b" t="t" l="l"/>
              <a:pathLst>
                <a:path h="1679829" w="1705864">
                  <a:moveTo>
                    <a:pt x="0" y="839851"/>
                  </a:moveTo>
                  <a:cubicBezTo>
                    <a:pt x="0" y="375539"/>
                    <a:pt x="382397" y="0"/>
                    <a:pt x="852932" y="0"/>
                  </a:cubicBezTo>
                  <a:lnTo>
                    <a:pt x="852932" y="33909"/>
                  </a:lnTo>
                  <a:lnTo>
                    <a:pt x="852932" y="0"/>
                  </a:lnTo>
                  <a:cubicBezTo>
                    <a:pt x="1323467" y="0"/>
                    <a:pt x="1705864" y="375539"/>
                    <a:pt x="1705864" y="839851"/>
                  </a:cubicBezTo>
                  <a:lnTo>
                    <a:pt x="1671955" y="839851"/>
                  </a:lnTo>
                  <a:lnTo>
                    <a:pt x="1705864" y="839851"/>
                  </a:lnTo>
                  <a:cubicBezTo>
                    <a:pt x="1705864" y="1304163"/>
                    <a:pt x="1323467" y="1679702"/>
                    <a:pt x="852932" y="1679702"/>
                  </a:cubicBezTo>
                  <a:lnTo>
                    <a:pt x="852932" y="1645920"/>
                  </a:lnTo>
                  <a:lnTo>
                    <a:pt x="852932" y="1679829"/>
                  </a:lnTo>
                  <a:cubicBezTo>
                    <a:pt x="382397" y="1679702"/>
                    <a:pt x="0" y="1304163"/>
                    <a:pt x="0" y="839851"/>
                  </a:cubicBezTo>
                  <a:lnTo>
                    <a:pt x="33909" y="839851"/>
                  </a:lnTo>
                  <a:lnTo>
                    <a:pt x="62611" y="857758"/>
                  </a:lnTo>
                  <a:cubicBezTo>
                    <a:pt x="54610" y="870585"/>
                    <a:pt x="39116" y="876554"/>
                    <a:pt x="24511" y="872363"/>
                  </a:cubicBezTo>
                  <a:cubicBezTo>
                    <a:pt x="9906" y="868172"/>
                    <a:pt x="0" y="854964"/>
                    <a:pt x="0" y="839851"/>
                  </a:cubicBezTo>
                  <a:moveTo>
                    <a:pt x="67691" y="839851"/>
                  </a:moveTo>
                  <a:lnTo>
                    <a:pt x="33909" y="839851"/>
                  </a:lnTo>
                  <a:lnTo>
                    <a:pt x="5207" y="821944"/>
                  </a:lnTo>
                  <a:cubicBezTo>
                    <a:pt x="13208" y="809117"/>
                    <a:pt x="28702" y="803148"/>
                    <a:pt x="43307" y="807339"/>
                  </a:cubicBezTo>
                  <a:cubicBezTo>
                    <a:pt x="57912" y="811530"/>
                    <a:pt x="67818" y="824738"/>
                    <a:pt x="67818" y="839851"/>
                  </a:cubicBezTo>
                  <a:cubicBezTo>
                    <a:pt x="67818" y="1265809"/>
                    <a:pt x="418846" y="1612011"/>
                    <a:pt x="853059" y="1612011"/>
                  </a:cubicBezTo>
                  <a:cubicBezTo>
                    <a:pt x="1287272" y="1612011"/>
                    <a:pt x="1638300" y="1265809"/>
                    <a:pt x="1638300" y="839851"/>
                  </a:cubicBezTo>
                  <a:cubicBezTo>
                    <a:pt x="1638300" y="413893"/>
                    <a:pt x="1287272" y="67691"/>
                    <a:pt x="853059" y="67691"/>
                  </a:cubicBezTo>
                  <a:lnTo>
                    <a:pt x="853059" y="33909"/>
                  </a:lnTo>
                  <a:lnTo>
                    <a:pt x="853059" y="67691"/>
                  </a:lnTo>
                  <a:cubicBezTo>
                    <a:pt x="418846" y="67691"/>
                    <a:pt x="67818" y="413893"/>
                    <a:pt x="67818" y="839851"/>
                  </a:cubicBezTo>
                  <a:close/>
                </a:path>
              </a:pathLst>
            </a:custGeom>
            <a:solidFill>
              <a:srgbClr val="2776EA"/>
            </a:solidFill>
          </p:spPr>
        </p:sp>
        <p:sp>
          <p:nvSpPr>
            <p:cNvPr name="TextBox 6" id="6"/>
            <p:cNvSpPr txBox="true"/>
            <p:nvPr/>
          </p:nvSpPr>
          <p:spPr>
            <a:xfrm>
              <a:off x="0" y="-28575"/>
              <a:ext cx="1706989" cy="1708308"/>
            </a:xfrm>
            <a:prstGeom prst="rect">
              <a:avLst/>
            </a:prstGeom>
          </p:spPr>
          <p:txBody>
            <a:bodyPr anchor="ctr" rtlCol="false" tIns="50800" lIns="50800" bIns="50800" rIns="50800"/>
            <a:lstStyle/>
            <a:p>
              <a:pPr algn="ctr">
                <a:lnSpc>
                  <a:spcPts val="4320"/>
                </a:lnSpc>
              </a:pPr>
              <a:r>
                <a:rPr lang="en-US" sz="3600">
                  <a:solidFill>
                    <a:srgbClr val="000000"/>
                  </a:solidFill>
                  <a:latin typeface="Arimo Bold"/>
                </a:rPr>
                <a:t>01</a:t>
              </a:r>
            </a:p>
          </p:txBody>
        </p:sp>
      </p:grpSp>
      <p:sp>
        <p:nvSpPr>
          <p:cNvPr name="TextBox 7" id="7"/>
          <p:cNvSpPr txBox="true"/>
          <p:nvPr/>
        </p:nvSpPr>
        <p:spPr>
          <a:xfrm rot="0">
            <a:off x="3440507" y="1827897"/>
            <a:ext cx="13037729" cy="1657350"/>
          </a:xfrm>
          <a:prstGeom prst="rect">
            <a:avLst/>
          </a:prstGeom>
        </p:spPr>
        <p:txBody>
          <a:bodyPr anchor="t" rtlCol="false" tIns="0" lIns="0" bIns="0" rIns="0">
            <a:spAutoFit/>
          </a:bodyPr>
          <a:lstStyle/>
          <a:p>
            <a:pPr>
              <a:lnSpc>
                <a:spcPts val="4320"/>
              </a:lnSpc>
            </a:pPr>
            <a:r>
              <a:rPr lang="en-US" sz="3600">
                <a:solidFill>
                  <a:srgbClr val="000000"/>
                </a:solidFill>
                <a:latin typeface="Arimo Bold"/>
              </a:rPr>
              <a:t>Hazy or foggy conditions can obscure key features in historical images, hindering proper documentation and preservation. </a:t>
            </a:r>
          </a:p>
        </p:txBody>
      </p:sp>
      <p:sp>
        <p:nvSpPr>
          <p:cNvPr name="TextBox 8" id="8"/>
          <p:cNvSpPr txBox="true"/>
          <p:nvPr/>
        </p:nvSpPr>
        <p:spPr>
          <a:xfrm rot="0">
            <a:off x="3440507" y="4150293"/>
            <a:ext cx="12793377" cy="571500"/>
          </a:xfrm>
          <a:prstGeom prst="rect">
            <a:avLst/>
          </a:prstGeom>
        </p:spPr>
        <p:txBody>
          <a:bodyPr anchor="t" rtlCol="false" tIns="0" lIns="0" bIns="0" rIns="0">
            <a:spAutoFit/>
          </a:bodyPr>
          <a:lstStyle/>
          <a:p>
            <a:pPr>
              <a:lnSpc>
                <a:spcPts val="4320"/>
              </a:lnSpc>
            </a:pPr>
            <a:r>
              <a:rPr lang="en-US" sz="3600">
                <a:solidFill>
                  <a:srgbClr val="000000"/>
                </a:solidFill>
                <a:latin typeface="Arimo Bold"/>
              </a:rPr>
              <a:t>Efficient picture restoration requires advanced algorithms </a:t>
            </a:r>
          </a:p>
        </p:txBody>
      </p:sp>
      <p:sp>
        <p:nvSpPr>
          <p:cNvPr name="TextBox 9" id="9"/>
          <p:cNvSpPr txBox="true"/>
          <p:nvPr/>
        </p:nvSpPr>
        <p:spPr>
          <a:xfrm rot="0">
            <a:off x="3318331" y="7661051"/>
            <a:ext cx="13037729" cy="1114425"/>
          </a:xfrm>
          <a:prstGeom prst="rect">
            <a:avLst/>
          </a:prstGeom>
        </p:spPr>
        <p:txBody>
          <a:bodyPr anchor="t" rtlCol="false" tIns="0" lIns="0" bIns="0" rIns="0">
            <a:spAutoFit/>
          </a:bodyPr>
          <a:lstStyle/>
          <a:p>
            <a:pPr>
              <a:lnSpc>
                <a:spcPts val="4320"/>
              </a:lnSpc>
            </a:pPr>
            <a:r>
              <a:rPr lang="en-US" sz="3600">
                <a:solidFill>
                  <a:srgbClr val="000000"/>
                </a:solidFill>
                <a:latin typeface="Arimo Bold"/>
              </a:rPr>
              <a:t>Combined approach to enhance restoration process, focusing on mitigating haze and revealing intricate details. </a:t>
            </a:r>
          </a:p>
        </p:txBody>
      </p:sp>
      <p:grpSp>
        <p:nvGrpSpPr>
          <p:cNvPr name="Group 10" id="10"/>
          <p:cNvGrpSpPr/>
          <p:nvPr/>
        </p:nvGrpSpPr>
        <p:grpSpPr>
          <a:xfrm rot="0">
            <a:off x="1368030" y="3820430"/>
            <a:ext cx="1259800" cy="1259800"/>
            <a:chOff x="0" y="0"/>
            <a:chExt cx="1679733" cy="1679733"/>
          </a:xfrm>
        </p:grpSpPr>
        <p:sp>
          <p:nvSpPr>
            <p:cNvPr name="Freeform 11" id="11"/>
            <p:cNvSpPr/>
            <p:nvPr/>
          </p:nvSpPr>
          <p:spPr>
            <a:xfrm flipH="false" flipV="false" rot="0">
              <a:off x="33909" y="33909"/>
              <a:ext cx="1612011" cy="1612011"/>
            </a:xfrm>
            <a:custGeom>
              <a:avLst/>
              <a:gdLst/>
              <a:ahLst/>
              <a:cxnLst/>
              <a:rect r="r" b="b" t="t" l="l"/>
              <a:pathLst>
                <a:path h="1612011" w="1612011">
                  <a:moveTo>
                    <a:pt x="0" y="805942"/>
                  </a:moveTo>
                  <a:cubicBezTo>
                    <a:pt x="0" y="360807"/>
                    <a:pt x="360807" y="0"/>
                    <a:pt x="805942" y="0"/>
                  </a:cubicBezTo>
                  <a:cubicBezTo>
                    <a:pt x="1251077" y="0"/>
                    <a:pt x="1612011" y="360807"/>
                    <a:pt x="1612011" y="805942"/>
                  </a:cubicBezTo>
                  <a:cubicBezTo>
                    <a:pt x="1612011" y="1251077"/>
                    <a:pt x="1251077" y="1612011"/>
                    <a:pt x="805942" y="1612011"/>
                  </a:cubicBezTo>
                  <a:cubicBezTo>
                    <a:pt x="360807" y="1612011"/>
                    <a:pt x="0" y="1251077"/>
                    <a:pt x="0" y="805942"/>
                  </a:cubicBezTo>
                  <a:close/>
                </a:path>
              </a:pathLst>
            </a:custGeom>
            <a:solidFill>
              <a:srgbClr val="FFFFFF"/>
            </a:solidFill>
          </p:spPr>
        </p:sp>
        <p:sp>
          <p:nvSpPr>
            <p:cNvPr name="Freeform 12" id="12"/>
            <p:cNvSpPr/>
            <p:nvPr/>
          </p:nvSpPr>
          <p:spPr>
            <a:xfrm flipH="false" flipV="false" rot="0">
              <a:off x="0" y="0"/>
              <a:ext cx="1679702" cy="1679829"/>
            </a:xfrm>
            <a:custGeom>
              <a:avLst/>
              <a:gdLst/>
              <a:ahLst/>
              <a:cxnLst/>
              <a:rect r="r" b="b" t="t" l="l"/>
              <a:pathLst>
                <a:path h="1679829" w="1679702">
                  <a:moveTo>
                    <a:pt x="0" y="839851"/>
                  </a:moveTo>
                  <a:cubicBezTo>
                    <a:pt x="0" y="376047"/>
                    <a:pt x="376047" y="0"/>
                    <a:pt x="839851" y="0"/>
                  </a:cubicBezTo>
                  <a:lnTo>
                    <a:pt x="839851" y="33909"/>
                  </a:lnTo>
                  <a:lnTo>
                    <a:pt x="839851" y="0"/>
                  </a:lnTo>
                  <a:cubicBezTo>
                    <a:pt x="1303655" y="0"/>
                    <a:pt x="1679702" y="376047"/>
                    <a:pt x="1679702" y="839851"/>
                  </a:cubicBezTo>
                  <a:cubicBezTo>
                    <a:pt x="1679702" y="1303655"/>
                    <a:pt x="1303655" y="1679702"/>
                    <a:pt x="839851" y="1679702"/>
                  </a:cubicBezTo>
                  <a:lnTo>
                    <a:pt x="839851" y="1645920"/>
                  </a:lnTo>
                  <a:lnTo>
                    <a:pt x="839851" y="1679829"/>
                  </a:lnTo>
                  <a:cubicBezTo>
                    <a:pt x="376047" y="1679702"/>
                    <a:pt x="0" y="1303655"/>
                    <a:pt x="0" y="839851"/>
                  </a:cubicBezTo>
                  <a:lnTo>
                    <a:pt x="33909" y="839851"/>
                  </a:lnTo>
                  <a:lnTo>
                    <a:pt x="62611" y="857758"/>
                  </a:lnTo>
                  <a:cubicBezTo>
                    <a:pt x="54610" y="870585"/>
                    <a:pt x="39116" y="876554"/>
                    <a:pt x="24511" y="872363"/>
                  </a:cubicBezTo>
                  <a:cubicBezTo>
                    <a:pt x="9906" y="868172"/>
                    <a:pt x="0" y="854964"/>
                    <a:pt x="0" y="839851"/>
                  </a:cubicBezTo>
                  <a:moveTo>
                    <a:pt x="67691" y="839851"/>
                  </a:moveTo>
                  <a:lnTo>
                    <a:pt x="33909" y="839851"/>
                  </a:lnTo>
                  <a:lnTo>
                    <a:pt x="5207" y="821944"/>
                  </a:lnTo>
                  <a:cubicBezTo>
                    <a:pt x="13208" y="809117"/>
                    <a:pt x="28702" y="803148"/>
                    <a:pt x="43307" y="807339"/>
                  </a:cubicBezTo>
                  <a:cubicBezTo>
                    <a:pt x="57912" y="811530"/>
                    <a:pt x="67818" y="824738"/>
                    <a:pt x="67818" y="839851"/>
                  </a:cubicBezTo>
                  <a:cubicBezTo>
                    <a:pt x="67818" y="1266317"/>
                    <a:pt x="413512" y="1612011"/>
                    <a:pt x="839978" y="1612011"/>
                  </a:cubicBezTo>
                  <a:cubicBezTo>
                    <a:pt x="1266444" y="1612011"/>
                    <a:pt x="1612138" y="1266317"/>
                    <a:pt x="1612138" y="839851"/>
                  </a:cubicBezTo>
                  <a:lnTo>
                    <a:pt x="1646047" y="839851"/>
                  </a:lnTo>
                  <a:lnTo>
                    <a:pt x="1612138" y="839851"/>
                  </a:lnTo>
                  <a:cubicBezTo>
                    <a:pt x="1612138" y="413385"/>
                    <a:pt x="1266444" y="67691"/>
                    <a:pt x="839978" y="67691"/>
                  </a:cubicBezTo>
                  <a:lnTo>
                    <a:pt x="839978" y="33909"/>
                  </a:lnTo>
                  <a:lnTo>
                    <a:pt x="839978" y="67691"/>
                  </a:lnTo>
                  <a:cubicBezTo>
                    <a:pt x="413512" y="67691"/>
                    <a:pt x="67818" y="413385"/>
                    <a:pt x="67818" y="839851"/>
                  </a:cubicBezTo>
                  <a:close/>
                </a:path>
              </a:pathLst>
            </a:custGeom>
            <a:solidFill>
              <a:srgbClr val="2776EA"/>
            </a:solidFill>
          </p:spPr>
        </p:sp>
        <p:sp>
          <p:nvSpPr>
            <p:cNvPr name="TextBox 13" id="13"/>
            <p:cNvSpPr txBox="true"/>
            <p:nvPr/>
          </p:nvSpPr>
          <p:spPr>
            <a:xfrm>
              <a:off x="0" y="-28575"/>
              <a:ext cx="1679733" cy="1708308"/>
            </a:xfrm>
            <a:prstGeom prst="rect">
              <a:avLst/>
            </a:prstGeom>
          </p:spPr>
          <p:txBody>
            <a:bodyPr anchor="ctr" rtlCol="false" tIns="50800" lIns="50800" bIns="50800" rIns="50800"/>
            <a:lstStyle/>
            <a:p>
              <a:pPr algn="ctr">
                <a:lnSpc>
                  <a:spcPts val="4320"/>
                </a:lnSpc>
              </a:pPr>
              <a:r>
                <a:rPr lang="en-US" sz="3600">
                  <a:solidFill>
                    <a:srgbClr val="000000"/>
                  </a:solidFill>
                  <a:latin typeface="Arimo Bold"/>
                </a:rPr>
                <a:t>02</a:t>
              </a:r>
            </a:p>
          </p:txBody>
        </p:sp>
      </p:grpSp>
      <p:grpSp>
        <p:nvGrpSpPr>
          <p:cNvPr name="Group 14" id="14"/>
          <p:cNvGrpSpPr/>
          <p:nvPr/>
        </p:nvGrpSpPr>
        <p:grpSpPr>
          <a:xfrm rot="0">
            <a:off x="1357809" y="5599901"/>
            <a:ext cx="1259800" cy="1259800"/>
            <a:chOff x="0" y="0"/>
            <a:chExt cx="1679733" cy="1679733"/>
          </a:xfrm>
        </p:grpSpPr>
        <p:sp>
          <p:nvSpPr>
            <p:cNvPr name="Freeform 15" id="15"/>
            <p:cNvSpPr/>
            <p:nvPr/>
          </p:nvSpPr>
          <p:spPr>
            <a:xfrm flipH="false" flipV="false" rot="0">
              <a:off x="33909" y="33909"/>
              <a:ext cx="1612011" cy="1612011"/>
            </a:xfrm>
            <a:custGeom>
              <a:avLst/>
              <a:gdLst/>
              <a:ahLst/>
              <a:cxnLst/>
              <a:rect r="r" b="b" t="t" l="l"/>
              <a:pathLst>
                <a:path h="1612011" w="1612011">
                  <a:moveTo>
                    <a:pt x="0" y="805942"/>
                  </a:moveTo>
                  <a:cubicBezTo>
                    <a:pt x="0" y="360807"/>
                    <a:pt x="360807" y="0"/>
                    <a:pt x="805942" y="0"/>
                  </a:cubicBezTo>
                  <a:cubicBezTo>
                    <a:pt x="1251077" y="0"/>
                    <a:pt x="1612011" y="360807"/>
                    <a:pt x="1612011" y="805942"/>
                  </a:cubicBezTo>
                  <a:cubicBezTo>
                    <a:pt x="1612011" y="1251077"/>
                    <a:pt x="1251077" y="1612011"/>
                    <a:pt x="805942" y="1612011"/>
                  </a:cubicBezTo>
                  <a:cubicBezTo>
                    <a:pt x="360807" y="1612011"/>
                    <a:pt x="0" y="1251077"/>
                    <a:pt x="0" y="805942"/>
                  </a:cubicBezTo>
                  <a:close/>
                </a:path>
              </a:pathLst>
            </a:custGeom>
            <a:solidFill>
              <a:srgbClr val="FFFFFF"/>
            </a:solidFill>
          </p:spPr>
        </p:sp>
        <p:sp>
          <p:nvSpPr>
            <p:cNvPr name="Freeform 16" id="16"/>
            <p:cNvSpPr/>
            <p:nvPr/>
          </p:nvSpPr>
          <p:spPr>
            <a:xfrm flipH="false" flipV="false" rot="0">
              <a:off x="0" y="0"/>
              <a:ext cx="1679702" cy="1679829"/>
            </a:xfrm>
            <a:custGeom>
              <a:avLst/>
              <a:gdLst/>
              <a:ahLst/>
              <a:cxnLst/>
              <a:rect r="r" b="b" t="t" l="l"/>
              <a:pathLst>
                <a:path h="1679829" w="1679702">
                  <a:moveTo>
                    <a:pt x="0" y="839851"/>
                  </a:moveTo>
                  <a:cubicBezTo>
                    <a:pt x="0" y="376047"/>
                    <a:pt x="376047" y="0"/>
                    <a:pt x="839851" y="0"/>
                  </a:cubicBezTo>
                  <a:lnTo>
                    <a:pt x="839851" y="33909"/>
                  </a:lnTo>
                  <a:lnTo>
                    <a:pt x="839851" y="0"/>
                  </a:lnTo>
                  <a:cubicBezTo>
                    <a:pt x="1303655" y="0"/>
                    <a:pt x="1679702" y="376047"/>
                    <a:pt x="1679702" y="839851"/>
                  </a:cubicBezTo>
                  <a:cubicBezTo>
                    <a:pt x="1679702" y="1303655"/>
                    <a:pt x="1303655" y="1679702"/>
                    <a:pt x="839851" y="1679702"/>
                  </a:cubicBezTo>
                  <a:lnTo>
                    <a:pt x="839851" y="1645920"/>
                  </a:lnTo>
                  <a:lnTo>
                    <a:pt x="839851" y="1679829"/>
                  </a:lnTo>
                  <a:cubicBezTo>
                    <a:pt x="376047" y="1679702"/>
                    <a:pt x="0" y="1303655"/>
                    <a:pt x="0" y="839851"/>
                  </a:cubicBezTo>
                  <a:lnTo>
                    <a:pt x="33909" y="839851"/>
                  </a:lnTo>
                  <a:lnTo>
                    <a:pt x="62611" y="857758"/>
                  </a:lnTo>
                  <a:cubicBezTo>
                    <a:pt x="54610" y="870585"/>
                    <a:pt x="39116" y="876554"/>
                    <a:pt x="24511" y="872363"/>
                  </a:cubicBezTo>
                  <a:cubicBezTo>
                    <a:pt x="9906" y="868172"/>
                    <a:pt x="0" y="854964"/>
                    <a:pt x="0" y="839851"/>
                  </a:cubicBezTo>
                  <a:moveTo>
                    <a:pt x="67691" y="839851"/>
                  </a:moveTo>
                  <a:lnTo>
                    <a:pt x="33909" y="839851"/>
                  </a:lnTo>
                  <a:lnTo>
                    <a:pt x="5207" y="821944"/>
                  </a:lnTo>
                  <a:cubicBezTo>
                    <a:pt x="13208" y="809117"/>
                    <a:pt x="28702" y="803148"/>
                    <a:pt x="43307" y="807339"/>
                  </a:cubicBezTo>
                  <a:cubicBezTo>
                    <a:pt x="57912" y="811530"/>
                    <a:pt x="67818" y="824738"/>
                    <a:pt x="67818" y="839851"/>
                  </a:cubicBezTo>
                  <a:cubicBezTo>
                    <a:pt x="67818" y="1266317"/>
                    <a:pt x="413512" y="1612011"/>
                    <a:pt x="839978" y="1612011"/>
                  </a:cubicBezTo>
                  <a:cubicBezTo>
                    <a:pt x="1266444" y="1612011"/>
                    <a:pt x="1612138" y="1266317"/>
                    <a:pt x="1612138" y="839851"/>
                  </a:cubicBezTo>
                  <a:lnTo>
                    <a:pt x="1646047" y="839851"/>
                  </a:lnTo>
                  <a:lnTo>
                    <a:pt x="1612138" y="839851"/>
                  </a:lnTo>
                  <a:cubicBezTo>
                    <a:pt x="1612138" y="413385"/>
                    <a:pt x="1266444" y="67691"/>
                    <a:pt x="839978" y="67691"/>
                  </a:cubicBezTo>
                  <a:lnTo>
                    <a:pt x="839978" y="33909"/>
                  </a:lnTo>
                  <a:lnTo>
                    <a:pt x="839978" y="67691"/>
                  </a:lnTo>
                  <a:cubicBezTo>
                    <a:pt x="413512" y="67691"/>
                    <a:pt x="67818" y="413385"/>
                    <a:pt x="67818" y="839851"/>
                  </a:cubicBezTo>
                  <a:close/>
                </a:path>
              </a:pathLst>
            </a:custGeom>
            <a:solidFill>
              <a:srgbClr val="2776EA"/>
            </a:solidFill>
          </p:spPr>
        </p:sp>
        <p:sp>
          <p:nvSpPr>
            <p:cNvPr name="TextBox 17" id="17"/>
            <p:cNvSpPr txBox="true"/>
            <p:nvPr/>
          </p:nvSpPr>
          <p:spPr>
            <a:xfrm>
              <a:off x="0" y="-28575"/>
              <a:ext cx="1679733" cy="1708308"/>
            </a:xfrm>
            <a:prstGeom prst="rect">
              <a:avLst/>
            </a:prstGeom>
          </p:spPr>
          <p:txBody>
            <a:bodyPr anchor="ctr" rtlCol="false" tIns="50800" lIns="50800" bIns="50800" rIns="50800"/>
            <a:lstStyle/>
            <a:p>
              <a:pPr algn="ctr">
                <a:lnSpc>
                  <a:spcPts val="4320"/>
                </a:lnSpc>
              </a:pPr>
              <a:r>
                <a:rPr lang="en-US" sz="3600">
                  <a:solidFill>
                    <a:srgbClr val="000000"/>
                  </a:solidFill>
                  <a:latin typeface="Arimo Bold"/>
                </a:rPr>
                <a:t>03</a:t>
              </a:r>
            </a:p>
          </p:txBody>
        </p:sp>
      </p:grpSp>
      <p:grpSp>
        <p:nvGrpSpPr>
          <p:cNvPr name="Group 18" id="18"/>
          <p:cNvGrpSpPr/>
          <p:nvPr/>
        </p:nvGrpSpPr>
        <p:grpSpPr>
          <a:xfrm rot="0">
            <a:off x="1368030" y="7602651"/>
            <a:ext cx="1259800" cy="1259800"/>
            <a:chOff x="0" y="0"/>
            <a:chExt cx="1679733" cy="1679733"/>
          </a:xfrm>
        </p:grpSpPr>
        <p:sp>
          <p:nvSpPr>
            <p:cNvPr name="Freeform 19" id="19"/>
            <p:cNvSpPr/>
            <p:nvPr/>
          </p:nvSpPr>
          <p:spPr>
            <a:xfrm flipH="false" flipV="false" rot="0">
              <a:off x="33909" y="33909"/>
              <a:ext cx="1612011" cy="1612011"/>
            </a:xfrm>
            <a:custGeom>
              <a:avLst/>
              <a:gdLst/>
              <a:ahLst/>
              <a:cxnLst/>
              <a:rect r="r" b="b" t="t" l="l"/>
              <a:pathLst>
                <a:path h="1612011" w="1612011">
                  <a:moveTo>
                    <a:pt x="0" y="805942"/>
                  </a:moveTo>
                  <a:cubicBezTo>
                    <a:pt x="0" y="360807"/>
                    <a:pt x="360807" y="0"/>
                    <a:pt x="805942" y="0"/>
                  </a:cubicBezTo>
                  <a:cubicBezTo>
                    <a:pt x="1251077" y="0"/>
                    <a:pt x="1612011" y="360807"/>
                    <a:pt x="1612011" y="805942"/>
                  </a:cubicBezTo>
                  <a:cubicBezTo>
                    <a:pt x="1612011" y="1251077"/>
                    <a:pt x="1251077" y="1612011"/>
                    <a:pt x="805942" y="1612011"/>
                  </a:cubicBezTo>
                  <a:cubicBezTo>
                    <a:pt x="360807" y="1612011"/>
                    <a:pt x="0" y="1251077"/>
                    <a:pt x="0" y="805942"/>
                  </a:cubicBezTo>
                  <a:close/>
                </a:path>
              </a:pathLst>
            </a:custGeom>
            <a:solidFill>
              <a:srgbClr val="FFFFFF"/>
            </a:solidFill>
          </p:spPr>
        </p:sp>
        <p:sp>
          <p:nvSpPr>
            <p:cNvPr name="Freeform 20" id="20"/>
            <p:cNvSpPr/>
            <p:nvPr/>
          </p:nvSpPr>
          <p:spPr>
            <a:xfrm flipH="false" flipV="false" rot="0">
              <a:off x="0" y="0"/>
              <a:ext cx="1679702" cy="1679829"/>
            </a:xfrm>
            <a:custGeom>
              <a:avLst/>
              <a:gdLst/>
              <a:ahLst/>
              <a:cxnLst/>
              <a:rect r="r" b="b" t="t" l="l"/>
              <a:pathLst>
                <a:path h="1679829" w="1679702">
                  <a:moveTo>
                    <a:pt x="0" y="839851"/>
                  </a:moveTo>
                  <a:cubicBezTo>
                    <a:pt x="0" y="376047"/>
                    <a:pt x="376047" y="0"/>
                    <a:pt x="839851" y="0"/>
                  </a:cubicBezTo>
                  <a:lnTo>
                    <a:pt x="839851" y="33909"/>
                  </a:lnTo>
                  <a:lnTo>
                    <a:pt x="839851" y="0"/>
                  </a:lnTo>
                  <a:cubicBezTo>
                    <a:pt x="1303655" y="0"/>
                    <a:pt x="1679702" y="376047"/>
                    <a:pt x="1679702" y="839851"/>
                  </a:cubicBezTo>
                  <a:cubicBezTo>
                    <a:pt x="1679702" y="1303655"/>
                    <a:pt x="1303655" y="1679702"/>
                    <a:pt x="839851" y="1679702"/>
                  </a:cubicBezTo>
                  <a:lnTo>
                    <a:pt x="839851" y="1645920"/>
                  </a:lnTo>
                  <a:lnTo>
                    <a:pt x="839851" y="1679829"/>
                  </a:lnTo>
                  <a:cubicBezTo>
                    <a:pt x="376047" y="1679702"/>
                    <a:pt x="0" y="1303655"/>
                    <a:pt x="0" y="839851"/>
                  </a:cubicBezTo>
                  <a:lnTo>
                    <a:pt x="33909" y="839851"/>
                  </a:lnTo>
                  <a:lnTo>
                    <a:pt x="62611" y="857758"/>
                  </a:lnTo>
                  <a:cubicBezTo>
                    <a:pt x="54610" y="870585"/>
                    <a:pt x="39116" y="876554"/>
                    <a:pt x="24511" y="872363"/>
                  </a:cubicBezTo>
                  <a:cubicBezTo>
                    <a:pt x="9906" y="868172"/>
                    <a:pt x="0" y="854964"/>
                    <a:pt x="0" y="839851"/>
                  </a:cubicBezTo>
                  <a:moveTo>
                    <a:pt x="67691" y="839851"/>
                  </a:moveTo>
                  <a:lnTo>
                    <a:pt x="33909" y="839851"/>
                  </a:lnTo>
                  <a:lnTo>
                    <a:pt x="5207" y="821944"/>
                  </a:lnTo>
                  <a:cubicBezTo>
                    <a:pt x="13208" y="809117"/>
                    <a:pt x="28702" y="803148"/>
                    <a:pt x="43307" y="807339"/>
                  </a:cubicBezTo>
                  <a:cubicBezTo>
                    <a:pt x="57912" y="811530"/>
                    <a:pt x="67818" y="824738"/>
                    <a:pt x="67818" y="839851"/>
                  </a:cubicBezTo>
                  <a:cubicBezTo>
                    <a:pt x="67818" y="1266317"/>
                    <a:pt x="413512" y="1612011"/>
                    <a:pt x="839978" y="1612011"/>
                  </a:cubicBezTo>
                  <a:cubicBezTo>
                    <a:pt x="1266444" y="1612011"/>
                    <a:pt x="1612138" y="1266317"/>
                    <a:pt x="1612138" y="839851"/>
                  </a:cubicBezTo>
                  <a:lnTo>
                    <a:pt x="1646047" y="839851"/>
                  </a:lnTo>
                  <a:lnTo>
                    <a:pt x="1612138" y="839851"/>
                  </a:lnTo>
                  <a:cubicBezTo>
                    <a:pt x="1612138" y="413385"/>
                    <a:pt x="1266444" y="67691"/>
                    <a:pt x="839978" y="67691"/>
                  </a:cubicBezTo>
                  <a:lnTo>
                    <a:pt x="839978" y="33909"/>
                  </a:lnTo>
                  <a:lnTo>
                    <a:pt x="839978" y="67691"/>
                  </a:lnTo>
                  <a:cubicBezTo>
                    <a:pt x="413512" y="67691"/>
                    <a:pt x="67818" y="413385"/>
                    <a:pt x="67818" y="839851"/>
                  </a:cubicBezTo>
                  <a:close/>
                </a:path>
              </a:pathLst>
            </a:custGeom>
            <a:solidFill>
              <a:srgbClr val="2776EA"/>
            </a:solidFill>
          </p:spPr>
        </p:sp>
        <p:sp>
          <p:nvSpPr>
            <p:cNvPr name="TextBox 21" id="21"/>
            <p:cNvSpPr txBox="true"/>
            <p:nvPr/>
          </p:nvSpPr>
          <p:spPr>
            <a:xfrm>
              <a:off x="0" y="-28575"/>
              <a:ext cx="1679733" cy="1708308"/>
            </a:xfrm>
            <a:prstGeom prst="rect">
              <a:avLst/>
            </a:prstGeom>
          </p:spPr>
          <p:txBody>
            <a:bodyPr anchor="ctr" rtlCol="false" tIns="50800" lIns="50800" bIns="50800" rIns="50800"/>
            <a:lstStyle/>
            <a:p>
              <a:pPr algn="ctr">
                <a:lnSpc>
                  <a:spcPts val="4320"/>
                </a:lnSpc>
              </a:pPr>
              <a:r>
                <a:rPr lang="en-US" sz="3600">
                  <a:solidFill>
                    <a:srgbClr val="000000"/>
                  </a:solidFill>
                  <a:latin typeface="Arimo Bold"/>
                </a:rPr>
                <a:t>04</a:t>
              </a:r>
            </a:p>
          </p:txBody>
        </p:sp>
      </p:grpSp>
      <p:sp>
        <p:nvSpPr>
          <p:cNvPr name="TextBox 22" id="22"/>
          <p:cNvSpPr txBox="true"/>
          <p:nvPr/>
        </p:nvSpPr>
        <p:spPr>
          <a:xfrm rot="0">
            <a:off x="3440507" y="5658334"/>
            <a:ext cx="13399587" cy="1114425"/>
          </a:xfrm>
          <a:prstGeom prst="rect">
            <a:avLst/>
          </a:prstGeom>
        </p:spPr>
        <p:txBody>
          <a:bodyPr anchor="t" rtlCol="false" tIns="0" lIns="0" bIns="0" rIns="0">
            <a:spAutoFit/>
          </a:bodyPr>
          <a:lstStyle/>
          <a:p>
            <a:pPr>
              <a:lnSpc>
                <a:spcPts val="4320"/>
              </a:lnSpc>
            </a:pPr>
            <a:r>
              <a:rPr lang="en-US" sz="3600">
                <a:solidFill>
                  <a:srgbClr val="000000"/>
                </a:solidFill>
                <a:latin typeface="Arimo Bold"/>
              </a:rPr>
              <a:t>Use of Markov Random Fields and Riemannian rank-adaptive method for low-rank matrix completion.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101741"/>
            <a:ext cx="10665516" cy="4076700"/>
          </a:xfrm>
          <a:prstGeom prst="rect">
            <a:avLst/>
          </a:prstGeom>
        </p:spPr>
        <p:txBody>
          <a:bodyPr anchor="t" rtlCol="false" tIns="0" lIns="0" bIns="0" rIns="0">
            <a:spAutoFit/>
          </a:bodyPr>
          <a:lstStyle/>
          <a:p>
            <a:pPr algn="l">
              <a:lnSpc>
                <a:spcPts val="15840"/>
              </a:lnSpc>
            </a:pPr>
            <a:r>
              <a:rPr lang="en-US" sz="13200">
                <a:solidFill>
                  <a:srgbClr val="0070C0"/>
                </a:solidFill>
                <a:latin typeface="Arimo Bold"/>
              </a:rPr>
              <a:t>LITERATURE REVIEW</a:t>
            </a:r>
          </a:p>
        </p:txBody>
      </p:sp>
      <p:sp>
        <p:nvSpPr>
          <p:cNvPr name="Freeform 3" id="3" descr="Method - Free business and finance icons"/>
          <p:cNvSpPr/>
          <p:nvPr/>
        </p:nvSpPr>
        <p:spPr>
          <a:xfrm flipH="false" flipV="false" rot="0">
            <a:off x="13290083" y="3158891"/>
            <a:ext cx="3969217" cy="3969218"/>
          </a:xfrm>
          <a:custGeom>
            <a:avLst/>
            <a:gdLst/>
            <a:ahLst/>
            <a:cxnLst/>
            <a:rect r="r" b="b" t="t" l="l"/>
            <a:pathLst>
              <a:path h="3969218" w="3969217">
                <a:moveTo>
                  <a:pt x="0" y="0"/>
                </a:moveTo>
                <a:lnTo>
                  <a:pt x="3969217" y="0"/>
                </a:lnTo>
                <a:lnTo>
                  <a:pt x="3969217" y="3969218"/>
                </a:lnTo>
                <a:lnTo>
                  <a:pt x="0" y="3969218"/>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5905729" y="0"/>
            <a:ext cx="86981" cy="10287000"/>
          </a:xfrm>
          <a:prstGeom prst="line">
            <a:avLst/>
          </a:prstGeom>
          <a:ln cap="rnd" w="9525">
            <a:solidFill>
              <a:srgbClr val="2172E8"/>
            </a:solidFill>
            <a:prstDash val="solid"/>
            <a:headEnd type="none" len="sm" w="sm"/>
            <a:tailEnd type="none" len="sm" w="sm"/>
          </a:ln>
        </p:spPr>
      </p:sp>
      <p:sp>
        <p:nvSpPr>
          <p:cNvPr name="AutoShape 3" id="3"/>
          <p:cNvSpPr/>
          <p:nvPr/>
        </p:nvSpPr>
        <p:spPr>
          <a:xfrm>
            <a:off x="12232849" y="0"/>
            <a:ext cx="125661" cy="10287000"/>
          </a:xfrm>
          <a:prstGeom prst="line">
            <a:avLst/>
          </a:prstGeom>
          <a:ln cap="rnd" w="9525">
            <a:solidFill>
              <a:srgbClr val="2172E8"/>
            </a:solidFill>
            <a:prstDash val="solid"/>
            <a:headEnd type="none" len="sm" w="sm"/>
            <a:tailEnd type="none" len="sm" w="sm"/>
          </a:ln>
        </p:spPr>
      </p:sp>
      <p:sp>
        <p:nvSpPr>
          <p:cNvPr name="Freeform 4" id="4"/>
          <p:cNvSpPr/>
          <p:nvPr/>
        </p:nvSpPr>
        <p:spPr>
          <a:xfrm flipH="false" flipV="false" rot="0">
            <a:off x="909885" y="1028700"/>
            <a:ext cx="4204570" cy="3781159"/>
          </a:xfrm>
          <a:custGeom>
            <a:avLst/>
            <a:gdLst/>
            <a:ahLst/>
            <a:cxnLst/>
            <a:rect r="r" b="b" t="t" l="l"/>
            <a:pathLst>
              <a:path h="3781159" w="4204570">
                <a:moveTo>
                  <a:pt x="0" y="0"/>
                </a:moveTo>
                <a:lnTo>
                  <a:pt x="4204571" y="0"/>
                </a:lnTo>
                <a:lnTo>
                  <a:pt x="4204571" y="3781159"/>
                </a:lnTo>
                <a:lnTo>
                  <a:pt x="0" y="3781159"/>
                </a:lnTo>
                <a:lnTo>
                  <a:pt x="0" y="0"/>
                </a:lnTo>
                <a:close/>
              </a:path>
            </a:pathLst>
          </a:custGeom>
          <a:blipFill>
            <a:blip r:embed="rId3"/>
            <a:stretch>
              <a:fillRect l="0" t="0" r="0" b="0"/>
            </a:stretch>
          </a:blipFill>
          <a:ln w="9525" cap="sq">
            <a:solidFill>
              <a:srgbClr val="000000"/>
            </a:solidFill>
            <a:prstDash val="solid"/>
            <a:miter/>
          </a:ln>
        </p:spPr>
      </p:sp>
      <p:sp>
        <p:nvSpPr>
          <p:cNvPr name="Freeform 5" id="5"/>
          <p:cNvSpPr/>
          <p:nvPr/>
        </p:nvSpPr>
        <p:spPr>
          <a:xfrm flipH="false" flipV="false" rot="0">
            <a:off x="6237956" y="1028700"/>
            <a:ext cx="5812088" cy="3781159"/>
          </a:xfrm>
          <a:custGeom>
            <a:avLst/>
            <a:gdLst/>
            <a:ahLst/>
            <a:cxnLst/>
            <a:rect r="r" b="b" t="t" l="l"/>
            <a:pathLst>
              <a:path h="3781159" w="5812088">
                <a:moveTo>
                  <a:pt x="0" y="0"/>
                </a:moveTo>
                <a:lnTo>
                  <a:pt x="5812088" y="0"/>
                </a:lnTo>
                <a:lnTo>
                  <a:pt x="5812088" y="3781159"/>
                </a:lnTo>
                <a:lnTo>
                  <a:pt x="0" y="3781159"/>
                </a:lnTo>
                <a:lnTo>
                  <a:pt x="0" y="0"/>
                </a:lnTo>
                <a:close/>
              </a:path>
            </a:pathLst>
          </a:custGeom>
          <a:blipFill>
            <a:blip r:embed="rId4"/>
            <a:stretch>
              <a:fillRect l="0" t="0" r="0" b="0"/>
            </a:stretch>
          </a:blipFill>
          <a:ln w="9525" cap="sq">
            <a:solidFill>
              <a:srgbClr val="000000"/>
            </a:solidFill>
            <a:prstDash val="solid"/>
            <a:miter/>
          </a:ln>
        </p:spPr>
      </p:sp>
      <p:sp>
        <p:nvSpPr>
          <p:cNvPr name="Freeform 6" id="6"/>
          <p:cNvSpPr/>
          <p:nvPr/>
        </p:nvSpPr>
        <p:spPr>
          <a:xfrm flipH="false" flipV="false" rot="0">
            <a:off x="12655477" y="1028700"/>
            <a:ext cx="5155082" cy="4170671"/>
          </a:xfrm>
          <a:custGeom>
            <a:avLst/>
            <a:gdLst/>
            <a:ahLst/>
            <a:cxnLst/>
            <a:rect r="r" b="b" t="t" l="l"/>
            <a:pathLst>
              <a:path h="4170671" w="5155082">
                <a:moveTo>
                  <a:pt x="0" y="0"/>
                </a:moveTo>
                <a:lnTo>
                  <a:pt x="5155083" y="0"/>
                </a:lnTo>
                <a:lnTo>
                  <a:pt x="5155083" y="4170671"/>
                </a:lnTo>
                <a:lnTo>
                  <a:pt x="0" y="4170671"/>
                </a:lnTo>
                <a:lnTo>
                  <a:pt x="0" y="0"/>
                </a:lnTo>
                <a:close/>
              </a:path>
            </a:pathLst>
          </a:custGeom>
          <a:blipFill>
            <a:blip r:embed="rId5"/>
            <a:stretch>
              <a:fillRect l="0" t="0" r="0" b="0"/>
            </a:stretch>
          </a:blipFill>
        </p:spPr>
      </p:sp>
      <p:sp>
        <p:nvSpPr>
          <p:cNvPr name="TextBox 7" id="7"/>
          <p:cNvSpPr txBox="true"/>
          <p:nvPr/>
        </p:nvSpPr>
        <p:spPr>
          <a:xfrm rot="0">
            <a:off x="199574" y="5114925"/>
            <a:ext cx="5625193" cy="4400550"/>
          </a:xfrm>
          <a:prstGeom prst="rect">
            <a:avLst/>
          </a:prstGeom>
        </p:spPr>
        <p:txBody>
          <a:bodyPr anchor="t" rtlCol="false" tIns="0" lIns="0" bIns="0" rIns="0">
            <a:spAutoFit/>
          </a:bodyPr>
          <a:lstStyle/>
          <a:p>
            <a:pPr algn="ctr">
              <a:lnSpc>
                <a:spcPts val="3840"/>
              </a:lnSpc>
            </a:pPr>
            <a:r>
              <a:rPr lang="en-US" sz="3200">
                <a:solidFill>
                  <a:srgbClr val="000000"/>
                </a:solidFill>
                <a:latin typeface="Arimo"/>
              </a:rPr>
              <a:t>Image Haze Removal Based on Superpixels and Markov Random Field [1]</a:t>
            </a:r>
          </a:p>
          <a:p>
            <a:pPr>
              <a:lnSpc>
                <a:spcPts val="3840"/>
              </a:lnSpc>
            </a:pPr>
          </a:p>
          <a:p>
            <a:pPr marL="690880" indent="-345440" lvl="1">
              <a:lnSpc>
                <a:spcPts val="3840"/>
              </a:lnSpc>
              <a:buFont typeface="Arial"/>
              <a:buChar char="•"/>
            </a:pPr>
            <a:r>
              <a:rPr lang="en-US" sz="3200">
                <a:solidFill>
                  <a:srgbClr val="000000"/>
                </a:solidFill>
                <a:latin typeface="Arimo"/>
              </a:rPr>
              <a:t>Utilizes superpixels and Markov random field.</a:t>
            </a:r>
          </a:p>
          <a:p>
            <a:pPr marL="690880" indent="-345440" lvl="1">
              <a:lnSpc>
                <a:spcPts val="3840"/>
              </a:lnSpc>
              <a:buFont typeface="Arial"/>
              <a:buChar char="•"/>
            </a:pPr>
            <a:r>
              <a:rPr lang="en-US" sz="3200">
                <a:solidFill>
                  <a:srgbClr val="000000"/>
                </a:solidFill>
                <a:latin typeface="Arimo"/>
              </a:rPr>
              <a:t>Addresses block effect and light-like object handling. </a:t>
            </a:r>
          </a:p>
          <a:p>
            <a:pPr algn="just" marL="772160" indent="-386080" lvl="1">
              <a:lnSpc>
                <a:spcPts val="3840"/>
              </a:lnSpc>
            </a:pPr>
          </a:p>
        </p:txBody>
      </p:sp>
      <p:sp>
        <p:nvSpPr>
          <p:cNvPr name="TextBox 8" id="8"/>
          <p:cNvSpPr txBox="true"/>
          <p:nvPr/>
        </p:nvSpPr>
        <p:spPr>
          <a:xfrm rot="0">
            <a:off x="6167996" y="5114925"/>
            <a:ext cx="5952008" cy="4400550"/>
          </a:xfrm>
          <a:prstGeom prst="rect">
            <a:avLst/>
          </a:prstGeom>
        </p:spPr>
        <p:txBody>
          <a:bodyPr anchor="t" rtlCol="false" tIns="0" lIns="0" bIns="0" rIns="0">
            <a:spAutoFit/>
          </a:bodyPr>
          <a:lstStyle/>
          <a:p>
            <a:pPr algn="ctr">
              <a:lnSpc>
                <a:spcPts val="3840"/>
              </a:lnSpc>
            </a:pPr>
            <a:r>
              <a:rPr lang="en-US" sz="3200">
                <a:solidFill>
                  <a:srgbClr val="000000"/>
                </a:solidFill>
                <a:latin typeface="Arimo"/>
              </a:rPr>
              <a:t>Fast and Efficient Visibility Restoration Technique for Single Image Dehazing and Defogging</a:t>
            </a:r>
            <a:r>
              <a:rPr lang="en-US" sz="3200">
                <a:solidFill>
                  <a:srgbClr val="000000"/>
                </a:solidFill>
                <a:latin typeface="Arimo"/>
              </a:rPr>
              <a:t> [5]</a:t>
            </a:r>
          </a:p>
          <a:p>
            <a:pPr>
              <a:lnSpc>
                <a:spcPts val="3840"/>
              </a:lnSpc>
            </a:pPr>
          </a:p>
          <a:p>
            <a:pPr marL="772160" indent="-386080" lvl="1">
              <a:lnSpc>
                <a:spcPts val="3840"/>
              </a:lnSpc>
              <a:buFont typeface="Arial"/>
              <a:buChar char="•"/>
            </a:pPr>
            <a:r>
              <a:rPr lang="en-US" sz="3200">
                <a:solidFill>
                  <a:srgbClr val="000000"/>
                </a:solidFill>
                <a:latin typeface="Arimo"/>
              </a:rPr>
              <a:t>A novel approach using Thresholding  &amp; Gamma Transformation</a:t>
            </a:r>
          </a:p>
          <a:p>
            <a:pPr marL="772160" indent="-386080" lvl="1">
              <a:lnSpc>
                <a:spcPts val="3840"/>
              </a:lnSpc>
              <a:buFont typeface="Arial"/>
              <a:buChar char="•"/>
            </a:pPr>
            <a:r>
              <a:rPr lang="en-US" sz="3200">
                <a:solidFill>
                  <a:srgbClr val="000000"/>
                </a:solidFill>
                <a:latin typeface="Arimo"/>
              </a:rPr>
              <a:t>Highest processing time</a:t>
            </a:r>
          </a:p>
        </p:txBody>
      </p:sp>
      <p:sp>
        <p:nvSpPr>
          <p:cNvPr name="TextBox 9" id="9"/>
          <p:cNvSpPr txBox="true"/>
          <p:nvPr/>
        </p:nvSpPr>
        <p:spPr>
          <a:xfrm rot="0">
            <a:off x="12420422" y="5357813"/>
            <a:ext cx="5625193" cy="3914775"/>
          </a:xfrm>
          <a:prstGeom prst="rect">
            <a:avLst/>
          </a:prstGeom>
        </p:spPr>
        <p:txBody>
          <a:bodyPr anchor="t" rtlCol="false" tIns="0" lIns="0" bIns="0" rIns="0">
            <a:spAutoFit/>
          </a:bodyPr>
          <a:lstStyle/>
          <a:p>
            <a:pPr algn="ctr">
              <a:lnSpc>
                <a:spcPts val="3840"/>
              </a:lnSpc>
            </a:pPr>
            <a:r>
              <a:rPr lang="en-US" sz="3200">
                <a:solidFill>
                  <a:srgbClr val="000000"/>
                </a:solidFill>
                <a:latin typeface="Arimo"/>
              </a:rPr>
              <a:t>Video inpainting by Markov Random Field Modeling and Gibbs Sampling [10]</a:t>
            </a:r>
          </a:p>
          <a:p>
            <a:pPr>
              <a:lnSpc>
                <a:spcPts val="3840"/>
              </a:lnSpc>
            </a:pPr>
          </a:p>
          <a:p>
            <a:pPr marL="690880" indent="-345440" lvl="1">
              <a:lnSpc>
                <a:spcPts val="3840"/>
              </a:lnSpc>
              <a:buFont typeface="Arial"/>
              <a:buChar char="•"/>
            </a:pPr>
            <a:r>
              <a:rPr lang="en-US" sz="3200">
                <a:solidFill>
                  <a:srgbClr val="000000"/>
                </a:solidFill>
                <a:latin typeface="Arimo"/>
              </a:rPr>
              <a:t>To recover the distorted pixels</a:t>
            </a:r>
            <a:r>
              <a:rPr lang="en-US" sz="3200">
                <a:solidFill>
                  <a:srgbClr val="000000"/>
                </a:solidFill>
                <a:latin typeface="Arimo"/>
              </a:rPr>
              <a:t>.</a:t>
            </a:r>
          </a:p>
          <a:p>
            <a:pPr algn="l" marL="690880" indent="-345440" lvl="1">
              <a:lnSpc>
                <a:spcPts val="3840"/>
              </a:lnSpc>
              <a:buFont typeface="Arial"/>
              <a:buChar char="•"/>
            </a:pPr>
            <a:r>
              <a:rPr lang="en-US" sz="3200">
                <a:solidFill>
                  <a:srgbClr val="000000"/>
                </a:solidFill>
                <a:latin typeface="Arimo"/>
              </a:rPr>
              <a:t>Not able to clarify the given image properly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025121" y="0"/>
            <a:ext cx="61912" cy="10287000"/>
          </a:xfrm>
          <a:prstGeom prst="line">
            <a:avLst/>
          </a:prstGeom>
          <a:ln cap="rnd" w="9525">
            <a:solidFill>
              <a:srgbClr val="2172E8"/>
            </a:solidFill>
            <a:prstDash val="solid"/>
            <a:headEnd type="none" len="sm" w="sm"/>
            <a:tailEnd type="none" len="sm" w="sm"/>
          </a:ln>
        </p:spPr>
      </p:sp>
      <p:sp>
        <p:nvSpPr>
          <p:cNvPr name="AutoShape 3" id="3"/>
          <p:cNvSpPr/>
          <p:nvPr/>
        </p:nvSpPr>
        <p:spPr>
          <a:xfrm flipH="true">
            <a:off x="12179916" y="0"/>
            <a:ext cx="59531" cy="10287000"/>
          </a:xfrm>
          <a:prstGeom prst="line">
            <a:avLst/>
          </a:prstGeom>
          <a:ln cap="rnd" w="9525">
            <a:solidFill>
              <a:srgbClr val="2172E8"/>
            </a:solidFill>
            <a:prstDash val="solid"/>
            <a:headEnd type="none" len="sm" w="sm"/>
            <a:tailEnd type="none" len="sm" w="sm"/>
          </a:ln>
        </p:spPr>
      </p:sp>
      <p:sp>
        <p:nvSpPr>
          <p:cNvPr name="Freeform 4" id="4"/>
          <p:cNvSpPr/>
          <p:nvPr/>
        </p:nvSpPr>
        <p:spPr>
          <a:xfrm flipH="false" flipV="false" rot="0">
            <a:off x="1684035" y="436488"/>
            <a:ext cx="2931144" cy="3964990"/>
          </a:xfrm>
          <a:custGeom>
            <a:avLst/>
            <a:gdLst/>
            <a:ahLst/>
            <a:cxnLst/>
            <a:rect r="r" b="b" t="t" l="l"/>
            <a:pathLst>
              <a:path h="3964990" w="2931144">
                <a:moveTo>
                  <a:pt x="0" y="0"/>
                </a:moveTo>
                <a:lnTo>
                  <a:pt x="2931144" y="0"/>
                </a:lnTo>
                <a:lnTo>
                  <a:pt x="2931144" y="3964990"/>
                </a:lnTo>
                <a:lnTo>
                  <a:pt x="0" y="3964990"/>
                </a:lnTo>
                <a:lnTo>
                  <a:pt x="0" y="0"/>
                </a:lnTo>
                <a:close/>
              </a:path>
            </a:pathLst>
          </a:custGeom>
          <a:blipFill>
            <a:blip r:embed="rId3"/>
            <a:stretch>
              <a:fillRect l="0" t="-449" r="0" b="0"/>
            </a:stretch>
          </a:blipFill>
          <a:ln w="9525" cap="sq">
            <a:solidFill>
              <a:srgbClr val="000000"/>
            </a:solidFill>
            <a:prstDash val="solid"/>
            <a:miter/>
          </a:ln>
        </p:spPr>
      </p:sp>
      <p:sp>
        <p:nvSpPr>
          <p:cNvPr name="Freeform 5" id="5"/>
          <p:cNvSpPr/>
          <p:nvPr/>
        </p:nvSpPr>
        <p:spPr>
          <a:xfrm flipH="false" flipV="false" rot="0">
            <a:off x="6794644" y="436488"/>
            <a:ext cx="4698713" cy="3400159"/>
          </a:xfrm>
          <a:custGeom>
            <a:avLst/>
            <a:gdLst/>
            <a:ahLst/>
            <a:cxnLst/>
            <a:rect r="r" b="b" t="t" l="l"/>
            <a:pathLst>
              <a:path h="3400159" w="4698713">
                <a:moveTo>
                  <a:pt x="0" y="0"/>
                </a:moveTo>
                <a:lnTo>
                  <a:pt x="4698712" y="0"/>
                </a:lnTo>
                <a:lnTo>
                  <a:pt x="4698712" y="3400159"/>
                </a:lnTo>
                <a:lnTo>
                  <a:pt x="0" y="3400159"/>
                </a:lnTo>
                <a:lnTo>
                  <a:pt x="0" y="0"/>
                </a:lnTo>
                <a:close/>
              </a:path>
            </a:pathLst>
          </a:custGeom>
          <a:blipFill>
            <a:blip r:embed="rId4"/>
            <a:stretch>
              <a:fillRect l="0" t="0" r="0" b="0"/>
            </a:stretch>
          </a:blipFill>
          <a:ln w="9525" cap="sq">
            <a:solidFill>
              <a:srgbClr val="000000"/>
            </a:solidFill>
            <a:prstDash val="solid"/>
            <a:miter/>
          </a:ln>
        </p:spPr>
      </p:sp>
      <p:sp>
        <p:nvSpPr>
          <p:cNvPr name="Freeform 6" id="6"/>
          <p:cNvSpPr/>
          <p:nvPr/>
        </p:nvSpPr>
        <p:spPr>
          <a:xfrm flipH="false" flipV="false" rot="0">
            <a:off x="12701489" y="718903"/>
            <a:ext cx="5042482" cy="3400159"/>
          </a:xfrm>
          <a:custGeom>
            <a:avLst/>
            <a:gdLst/>
            <a:ahLst/>
            <a:cxnLst/>
            <a:rect r="r" b="b" t="t" l="l"/>
            <a:pathLst>
              <a:path h="3400159" w="5042482">
                <a:moveTo>
                  <a:pt x="0" y="0"/>
                </a:moveTo>
                <a:lnTo>
                  <a:pt x="5042482" y="0"/>
                </a:lnTo>
                <a:lnTo>
                  <a:pt x="5042482" y="3400160"/>
                </a:lnTo>
                <a:lnTo>
                  <a:pt x="0" y="3400160"/>
                </a:lnTo>
                <a:lnTo>
                  <a:pt x="0" y="0"/>
                </a:lnTo>
                <a:close/>
              </a:path>
            </a:pathLst>
          </a:custGeom>
          <a:blipFill>
            <a:blip r:embed="rId5"/>
            <a:stretch>
              <a:fillRect l="0" t="0" r="0" b="0"/>
            </a:stretch>
          </a:blipFill>
          <a:ln w="9525" cap="sq">
            <a:solidFill>
              <a:srgbClr val="000000"/>
            </a:solidFill>
            <a:prstDash val="solid"/>
            <a:miter/>
          </a:ln>
        </p:spPr>
      </p:sp>
      <p:sp>
        <p:nvSpPr>
          <p:cNvPr name="TextBox 7" id="7"/>
          <p:cNvSpPr txBox="true"/>
          <p:nvPr/>
        </p:nvSpPr>
        <p:spPr>
          <a:xfrm rot="0">
            <a:off x="6139421" y="4100013"/>
            <a:ext cx="6040495" cy="5962650"/>
          </a:xfrm>
          <a:prstGeom prst="rect">
            <a:avLst/>
          </a:prstGeom>
        </p:spPr>
        <p:txBody>
          <a:bodyPr anchor="t" rtlCol="false" tIns="0" lIns="0" bIns="0" rIns="0">
            <a:spAutoFit/>
          </a:bodyPr>
          <a:lstStyle/>
          <a:p>
            <a:pPr algn="ctr">
              <a:lnSpc>
                <a:spcPts val="3600"/>
              </a:lnSpc>
            </a:pPr>
            <a:r>
              <a:rPr lang="en-US" sz="3000">
                <a:solidFill>
                  <a:srgbClr val="000000"/>
                </a:solidFill>
                <a:latin typeface="Arimo"/>
              </a:rPr>
              <a:t>Quality Enhancement of Foggy Images comprising of Large Sky</a:t>
            </a:r>
          </a:p>
          <a:p>
            <a:pPr algn="ctr">
              <a:lnSpc>
                <a:spcPts val="3600"/>
              </a:lnSpc>
            </a:pPr>
            <a:r>
              <a:rPr lang="en-US" sz="3000">
                <a:solidFill>
                  <a:srgbClr val="000000"/>
                </a:solidFill>
                <a:latin typeface="Arimo"/>
              </a:rPr>
              <a:t>Region on SAMEER TU Dataset [17]</a:t>
            </a:r>
          </a:p>
          <a:p>
            <a:pPr>
              <a:lnSpc>
                <a:spcPts val="3600"/>
              </a:lnSpc>
            </a:pPr>
          </a:p>
          <a:p>
            <a:pPr marL="723900" indent="-361950" lvl="1">
              <a:lnSpc>
                <a:spcPts val="3600"/>
              </a:lnSpc>
              <a:buFont typeface="Arial"/>
              <a:buChar char="•"/>
            </a:pPr>
            <a:r>
              <a:rPr lang="en-US" sz="3000">
                <a:solidFill>
                  <a:srgbClr val="000000"/>
                </a:solidFill>
                <a:latin typeface="Arimo"/>
              </a:rPr>
              <a:t>Difficulties with large sky regions</a:t>
            </a:r>
          </a:p>
          <a:p>
            <a:pPr marL="723902" indent="-361951" lvl="1">
              <a:lnSpc>
                <a:spcPts val="3600"/>
              </a:lnSpc>
              <a:buFont typeface="Arial"/>
              <a:buChar char="•"/>
            </a:pPr>
            <a:r>
              <a:rPr lang="en-US" sz="3000">
                <a:solidFill>
                  <a:srgbClr val="000000"/>
                </a:solidFill>
                <a:latin typeface="Arimo"/>
              </a:rPr>
              <a:t>Paper suggests segmentation strategy based on FCM clustering</a:t>
            </a:r>
          </a:p>
          <a:p>
            <a:pPr marL="723902" indent="-361951" lvl="1">
              <a:lnSpc>
                <a:spcPts val="3600"/>
              </a:lnSpc>
              <a:buFont typeface="Arial"/>
              <a:buChar char="•"/>
            </a:pPr>
            <a:r>
              <a:rPr lang="en-US" sz="3000">
                <a:solidFill>
                  <a:srgbClr val="000000"/>
                </a:solidFill>
                <a:latin typeface="Arimo"/>
              </a:rPr>
              <a:t>Outperforms current techniques for real-time computer vision tasks</a:t>
            </a:r>
          </a:p>
        </p:txBody>
      </p:sp>
      <p:sp>
        <p:nvSpPr>
          <p:cNvPr name="TextBox 8" id="8"/>
          <p:cNvSpPr txBox="true"/>
          <p:nvPr/>
        </p:nvSpPr>
        <p:spPr>
          <a:xfrm rot="0">
            <a:off x="12291835" y="4410550"/>
            <a:ext cx="5861790" cy="5505450"/>
          </a:xfrm>
          <a:prstGeom prst="rect">
            <a:avLst/>
          </a:prstGeom>
        </p:spPr>
        <p:txBody>
          <a:bodyPr anchor="t" rtlCol="false" tIns="0" lIns="0" bIns="0" rIns="0">
            <a:spAutoFit/>
          </a:bodyPr>
          <a:lstStyle/>
          <a:p>
            <a:pPr algn="ctr">
              <a:lnSpc>
                <a:spcPts val="3600"/>
              </a:lnSpc>
            </a:pPr>
            <a:r>
              <a:rPr lang="en-US" sz="3000">
                <a:solidFill>
                  <a:srgbClr val="000000"/>
                </a:solidFill>
                <a:latin typeface="Arimo"/>
              </a:rPr>
              <a:t>Inter-region linear smoothing function for foggy and hazy images [18]</a:t>
            </a:r>
          </a:p>
          <a:p>
            <a:pPr algn="just">
              <a:lnSpc>
                <a:spcPts val="3600"/>
              </a:lnSpc>
            </a:pPr>
          </a:p>
          <a:p>
            <a:pPr marL="723902" indent="-361951" lvl="1">
              <a:lnSpc>
                <a:spcPts val="3600"/>
              </a:lnSpc>
              <a:buFont typeface="Arial"/>
              <a:buChar char="•"/>
            </a:pPr>
            <a:r>
              <a:rPr lang="en-US" sz="3000">
                <a:solidFill>
                  <a:srgbClr val="000000"/>
                </a:solidFill>
                <a:latin typeface="Arimo"/>
              </a:rPr>
              <a:t>Estimation of air-light photos and restoration of fog-free photos</a:t>
            </a:r>
          </a:p>
          <a:p>
            <a:pPr marL="723902" indent="-361951" lvl="1">
              <a:lnSpc>
                <a:spcPts val="3600"/>
              </a:lnSpc>
              <a:buFont typeface="Arial"/>
              <a:buChar char="•"/>
            </a:pPr>
            <a:r>
              <a:rPr lang="en-US" sz="3000">
                <a:solidFill>
                  <a:srgbClr val="000000"/>
                </a:solidFill>
                <a:latin typeface="Arimo"/>
              </a:rPr>
              <a:t>Use of white balancing and inter-region linear smoothing</a:t>
            </a:r>
          </a:p>
          <a:p>
            <a:pPr marL="723900" indent="-361950" lvl="1">
              <a:lnSpc>
                <a:spcPts val="3600"/>
              </a:lnSpc>
              <a:buFont typeface="Arial"/>
              <a:buChar char="•"/>
            </a:pPr>
            <a:r>
              <a:rPr lang="en-US" sz="3000">
                <a:solidFill>
                  <a:srgbClr val="000000"/>
                </a:solidFill>
                <a:latin typeface="Arimo"/>
              </a:rPr>
              <a:t>Not dependent on the quantity of fog and does not require human input</a:t>
            </a:r>
          </a:p>
        </p:txBody>
      </p:sp>
      <p:sp>
        <p:nvSpPr>
          <p:cNvPr name="TextBox 9" id="9"/>
          <p:cNvSpPr txBox="true"/>
          <p:nvPr/>
        </p:nvSpPr>
        <p:spPr>
          <a:xfrm rot="0">
            <a:off x="328861" y="4639150"/>
            <a:ext cx="5641491" cy="5505450"/>
          </a:xfrm>
          <a:prstGeom prst="rect">
            <a:avLst/>
          </a:prstGeom>
        </p:spPr>
        <p:txBody>
          <a:bodyPr anchor="t" rtlCol="false" tIns="0" lIns="0" bIns="0" rIns="0">
            <a:spAutoFit/>
          </a:bodyPr>
          <a:lstStyle/>
          <a:p>
            <a:pPr algn="ctr">
              <a:lnSpc>
                <a:spcPts val="3600"/>
              </a:lnSpc>
            </a:pPr>
            <a:r>
              <a:rPr lang="en-US" sz="3000">
                <a:solidFill>
                  <a:srgbClr val="000000"/>
                </a:solidFill>
                <a:latin typeface="Arimo"/>
              </a:rPr>
              <a:t>Markov Random Fields using Complex Line Process: an Application to Bayesian Image Restoration [12]</a:t>
            </a:r>
          </a:p>
          <a:p>
            <a:pPr>
              <a:lnSpc>
                <a:spcPts val="3600"/>
              </a:lnSpc>
            </a:pPr>
          </a:p>
          <a:p>
            <a:pPr marL="647702" indent="-323851" lvl="1">
              <a:lnSpc>
                <a:spcPts val="3600"/>
              </a:lnSpc>
              <a:buFont typeface="Arial"/>
              <a:buChar char="•"/>
            </a:pPr>
            <a:r>
              <a:rPr lang="en-US" sz="3000">
                <a:solidFill>
                  <a:srgbClr val="000000"/>
                </a:solidFill>
                <a:latin typeface="Arimo"/>
              </a:rPr>
              <a:t>A</a:t>
            </a:r>
            <a:r>
              <a:rPr lang="en-US" sz="3000">
                <a:solidFill>
                  <a:srgbClr val="000000"/>
                </a:solidFill>
                <a:latin typeface="Arimo"/>
              </a:rPr>
              <a:t>ccounts for both the intensity and the orientation of image edges.</a:t>
            </a:r>
          </a:p>
          <a:p>
            <a:pPr marL="647702" indent="-323851" lvl="1">
              <a:lnSpc>
                <a:spcPts val="3600"/>
              </a:lnSpc>
              <a:buFont typeface="Arial"/>
              <a:buChar char="•"/>
            </a:pPr>
            <a:r>
              <a:rPr lang="en-US" sz="3000">
                <a:solidFill>
                  <a:srgbClr val="000000"/>
                </a:solidFill>
                <a:latin typeface="Arimo"/>
              </a:rPr>
              <a:t>Orientation of image edges are locally estimated by a computationally efficient filtering stage.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291230"/>
            <a:ext cx="9360823" cy="441960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Times New Roman"/>
              </a:rPr>
              <a:t>Failure in enhancing fog-degraded images, particularly those containing sky regions.</a:t>
            </a:r>
          </a:p>
          <a:p>
            <a:pPr marL="777240" indent="-388620" lvl="1">
              <a:lnSpc>
                <a:spcPts val="4320"/>
              </a:lnSpc>
              <a:buFont typeface="Arial"/>
              <a:buChar char="•"/>
            </a:pPr>
            <a:r>
              <a:rPr lang="en-US" sz="3600">
                <a:solidFill>
                  <a:srgbClr val="000000"/>
                </a:solidFill>
                <a:latin typeface="Times New Roman"/>
              </a:rPr>
              <a:t>Fog color in foreground is realistic, but sky regions are gray and homogeneous.</a:t>
            </a:r>
          </a:p>
          <a:p>
            <a:pPr marL="777240" indent="-388620" lvl="1">
              <a:lnSpc>
                <a:spcPts val="4320"/>
              </a:lnSpc>
              <a:buFont typeface="Arial"/>
              <a:buChar char="•"/>
            </a:pPr>
            <a:r>
              <a:rPr lang="en-US" sz="3600">
                <a:solidFill>
                  <a:srgbClr val="000000"/>
                </a:solidFill>
                <a:latin typeface="Times New Roman"/>
              </a:rPr>
              <a:t>High brightness values in the sky region lead to color degradation.</a:t>
            </a:r>
          </a:p>
          <a:p>
            <a:pPr algn="l" marL="777240" indent="-388620" lvl="1">
              <a:lnSpc>
                <a:spcPts val="4320"/>
              </a:lnSpc>
              <a:buFont typeface="Arial"/>
              <a:buChar char="•"/>
            </a:pPr>
            <a:r>
              <a:rPr lang="en-US" sz="3600">
                <a:solidFill>
                  <a:srgbClr val="000000"/>
                </a:solidFill>
                <a:latin typeface="Times New Roman"/>
              </a:rPr>
              <a:t>S</a:t>
            </a:r>
            <a:r>
              <a:rPr lang="en-US" sz="3600">
                <a:solidFill>
                  <a:srgbClr val="000000"/>
                </a:solidFill>
                <a:latin typeface="Times New Roman"/>
              </a:rPr>
              <a:t>ky regions being severely affected, causing high brightness and color distortion. </a:t>
            </a:r>
          </a:p>
        </p:txBody>
      </p:sp>
      <p:sp>
        <p:nvSpPr>
          <p:cNvPr name="TextBox 3" id="3"/>
          <p:cNvSpPr txBox="true"/>
          <p:nvPr/>
        </p:nvSpPr>
        <p:spPr>
          <a:xfrm rot="0">
            <a:off x="1005825" y="619125"/>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RESEARCH GAP</a:t>
            </a:r>
          </a:p>
        </p:txBody>
      </p:sp>
      <p:sp>
        <p:nvSpPr>
          <p:cNvPr name="Freeform 4" id="4" descr="Research Gaps , Free Transparent Clipart - ClipartKey"/>
          <p:cNvSpPr/>
          <p:nvPr/>
        </p:nvSpPr>
        <p:spPr>
          <a:xfrm flipH="false" flipV="false" rot="0">
            <a:off x="10892014" y="3072232"/>
            <a:ext cx="6367286" cy="4933796"/>
          </a:xfrm>
          <a:custGeom>
            <a:avLst/>
            <a:gdLst/>
            <a:ahLst/>
            <a:cxnLst/>
            <a:rect r="r" b="b" t="t" l="l"/>
            <a:pathLst>
              <a:path h="4933796" w="6367286">
                <a:moveTo>
                  <a:pt x="0" y="0"/>
                </a:moveTo>
                <a:lnTo>
                  <a:pt x="6367286" y="0"/>
                </a:lnTo>
                <a:lnTo>
                  <a:pt x="6367286" y="4933796"/>
                </a:lnTo>
                <a:lnTo>
                  <a:pt x="0" y="4933796"/>
                </a:lnTo>
                <a:lnTo>
                  <a:pt x="0" y="0"/>
                </a:lnTo>
                <a:close/>
              </a:path>
            </a:pathLst>
          </a:custGeom>
          <a:blipFill>
            <a:blip r:embed="rId3"/>
            <a:stretch>
              <a:fillRect l="-13236" t="0" r="-13454" b="-18083"/>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Black Line Icon for Innovation, Modernization and Novelty Stock Vector -  Illustration of vector, renaiscence: 153521240"/>
          <p:cNvSpPr/>
          <p:nvPr/>
        </p:nvSpPr>
        <p:spPr>
          <a:xfrm flipH="false" flipV="false" rot="0">
            <a:off x="11453348" y="2058329"/>
            <a:ext cx="6365074" cy="6170342"/>
          </a:xfrm>
          <a:custGeom>
            <a:avLst/>
            <a:gdLst/>
            <a:ahLst/>
            <a:cxnLst/>
            <a:rect r="r" b="b" t="t" l="l"/>
            <a:pathLst>
              <a:path h="6170342" w="6365074">
                <a:moveTo>
                  <a:pt x="0" y="0"/>
                </a:moveTo>
                <a:lnTo>
                  <a:pt x="6365074" y="0"/>
                </a:lnTo>
                <a:lnTo>
                  <a:pt x="6365074" y="6170342"/>
                </a:lnTo>
                <a:lnTo>
                  <a:pt x="0" y="6170342"/>
                </a:lnTo>
                <a:lnTo>
                  <a:pt x="0" y="0"/>
                </a:lnTo>
                <a:close/>
              </a:path>
            </a:pathLst>
          </a:custGeom>
          <a:blipFill>
            <a:blip r:embed="rId3"/>
            <a:stretch>
              <a:fillRect l="0" t="0" r="0" b="-3155"/>
            </a:stretch>
          </a:blipFill>
        </p:spPr>
      </p:sp>
      <p:sp>
        <p:nvSpPr>
          <p:cNvPr name="TextBox 3" id="3"/>
          <p:cNvSpPr txBox="true"/>
          <p:nvPr/>
        </p:nvSpPr>
        <p:spPr>
          <a:xfrm rot="0">
            <a:off x="1028700" y="2514947"/>
            <a:ext cx="11606315" cy="5162550"/>
          </a:xfrm>
          <a:prstGeom prst="rect">
            <a:avLst/>
          </a:prstGeom>
        </p:spPr>
        <p:txBody>
          <a:bodyPr anchor="t" rtlCol="false" tIns="0" lIns="0" bIns="0" rIns="0">
            <a:spAutoFit/>
          </a:bodyPr>
          <a:lstStyle/>
          <a:p>
            <a:pPr algn="l" marL="1158233" indent="-579116" lvl="1">
              <a:lnSpc>
                <a:spcPts val="5759"/>
              </a:lnSpc>
              <a:buFont typeface="Arial"/>
              <a:buChar char="•"/>
            </a:pPr>
            <a:r>
              <a:rPr lang="en-US" sz="4799">
                <a:solidFill>
                  <a:srgbClr val="000000"/>
                </a:solidFill>
                <a:latin typeface="Times New Roman Bold"/>
              </a:rPr>
              <a:t>Approach:</a:t>
            </a:r>
            <a:r>
              <a:rPr lang="en-US" sz="4799">
                <a:solidFill>
                  <a:srgbClr val="000000"/>
                </a:solidFill>
                <a:latin typeface="Times New Roman"/>
              </a:rPr>
              <a:t> Integration of two haze removal algorithms - Markov Random Fields + Riemannian Rank Adaptive Method </a:t>
            </a:r>
          </a:p>
          <a:p>
            <a:pPr algn="l" marL="1157623" indent="-578812" lvl="1">
              <a:lnSpc>
                <a:spcPts val="5759"/>
              </a:lnSpc>
              <a:buFont typeface="Arial"/>
              <a:buChar char="•"/>
            </a:pPr>
            <a:r>
              <a:rPr lang="en-US" sz="4799">
                <a:solidFill>
                  <a:srgbClr val="000000"/>
                </a:solidFill>
                <a:latin typeface="Times New Roman"/>
              </a:rPr>
              <a:t>Lowest Entropy</a:t>
            </a:r>
          </a:p>
          <a:p>
            <a:pPr algn="l" marL="1157623" indent="-578812" lvl="1">
              <a:lnSpc>
                <a:spcPts val="5759"/>
              </a:lnSpc>
              <a:buFont typeface="Arial"/>
              <a:buChar char="•"/>
            </a:pPr>
            <a:r>
              <a:rPr lang="en-US" sz="4799">
                <a:solidFill>
                  <a:srgbClr val="000000"/>
                </a:solidFill>
                <a:latin typeface="Times New Roman"/>
              </a:rPr>
              <a:t>Improved (Higher) </a:t>
            </a:r>
            <a:r>
              <a:rPr lang="en-US" sz="4799">
                <a:solidFill>
                  <a:srgbClr val="000000"/>
                </a:solidFill>
                <a:latin typeface="Times New Roman"/>
              </a:rPr>
              <a:t>MSE</a:t>
            </a:r>
          </a:p>
          <a:p>
            <a:pPr algn="l" marL="1157623" indent="-578812" lvl="1">
              <a:lnSpc>
                <a:spcPts val="5759"/>
              </a:lnSpc>
              <a:buFont typeface="Arial"/>
              <a:buChar char="•"/>
            </a:pPr>
            <a:r>
              <a:rPr lang="en-US" sz="4799">
                <a:solidFill>
                  <a:srgbClr val="000000"/>
                </a:solidFill>
                <a:latin typeface="Times New Roman"/>
              </a:rPr>
              <a:t>Highest </a:t>
            </a:r>
            <a:r>
              <a:rPr lang="en-US" sz="4799">
                <a:solidFill>
                  <a:srgbClr val="000000"/>
                </a:solidFill>
                <a:latin typeface="Times New Roman"/>
              </a:rPr>
              <a:t>Visibility Metric</a:t>
            </a:r>
          </a:p>
        </p:txBody>
      </p:sp>
      <p:sp>
        <p:nvSpPr>
          <p:cNvPr name="TextBox 4" id="4"/>
          <p:cNvSpPr txBox="true"/>
          <p:nvPr/>
        </p:nvSpPr>
        <p:spPr>
          <a:xfrm rot="0">
            <a:off x="1005825" y="619125"/>
            <a:ext cx="16276350" cy="790575"/>
          </a:xfrm>
          <a:prstGeom prst="rect">
            <a:avLst/>
          </a:prstGeom>
        </p:spPr>
        <p:txBody>
          <a:bodyPr anchor="t" rtlCol="false" tIns="0" lIns="0" bIns="0" rIns="0">
            <a:spAutoFit/>
          </a:bodyPr>
          <a:lstStyle/>
          <a:p>
            <a:pPr algn="ctr">
              <a:lnSpc>
                <a:spcPts val="6047"/>
              </a:lnSpc>
            </a:pPr>
            <a:r>
              <a:rPr lang="en-US" sz="5039">
                <a:solidFill>
                  <a:srgbClr val="0070C0"/>
                </a:solidFill>
                <a:latin typeface="Arimo Bold"/>
              </a:rPr>
              <a:t>NOVELTY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100512"/>
            <a:ext cx="12261383" cy="1781175"/>
          </a:xfrm>
          <a:prstGeom prst="rect">
            <a:avLst/>
          </a:prstGeom>
        </p:spPr>
        <p:txBody>
          <a:bodyPr anchor="t" rtlCol="false" tIns="0" lIns="0" bIns="0" rIns="0">
            <a:spAutoFit/>
          </a:bodyPr>
          <a:lstStyle/>
          <a:p>
            <a:pPr algn="l">
              <a:lnSpc>
                <a:spcPts val="13799"/>
              </a:lnSpc>
            </a:pPr>
            <a:r>
              <a:rPr lang="en-US" sz="11499">
                <a:solidFill>
                  <a:srgbClr val="0070C0"/>
                </a:solidFill>
                <a:latin typeface="Arimo Bold"/>
              </a:rPr>
              <a:t>METHODOLOGY</a:t>
            </a:r>
          </a:p>
        </p:txBody>
      </p:sp>
      <p:sp>
        <p:nvSpPr>
          <p:cNvPr name="Freeform 3" id="3" descr="Method - Free business and finance icons"/>
          <p:cNvSpPr/>
          <p:nvPr/>
        </p:nvSpPr>
        <p:spPr>
          <a:xfrm flipH="false" flipV="false" rot="0">
            <a:off x="13290083" y="3158891"/>
            <a:ext cx="3969217" cy="3969218"/>
          </a:xfrm>
          <a:custGeom>
            <a:avLst/>
            <a:gdLst/>
            <a:ahLst/>
            <a:cxnLst/>
            <a:rect r="r" b="b" t="t" l="l"/>
            <a:pathLst>
              <a:path h="3969218" w="3969217">
                <a:moveTo>
                  <a:pt x="0" y="0"/>
                </a:moveTo>
                <a:lnTo>
                  <a:pt x="3969217" y="0"/>
                </a:lnTo>
                <a:lnTo>
                  <a:pt x="3969217" y="3969218"/>
                </a:lnTo>
                <a:lnTo>
                  <a:pt x="0" y="3969218"/>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DAGD3ThXyP4</dc:identifier>
  <dcterms:modified xsi:type="dcterms:W3CDTF">2011-08-01T06:04:30Z</dcterms:modified>
  <cp:revision>1</cp:revision>
  <dc:title>CV CP PPT ESE</dc:title>
</cp:coreProperties>
</file>